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8" r:id="rId7"/>
    <p:sldId id="269" r:id="rId8"/>
    <p:sldId id="270" r:id="rId9"/>
    <p:sldId id="271" r:id="rId10"/>
    <p:sldId id="272" r:id="rId11"/>
    <p:sldId id="273" r:id="rId12"/>
    <p:sldId id="274" r:id="rId13"/>
    <p:sldId id="261" r:id="rId14"/>
    <p:sldId id="262" r:id="rId15"/>
    <p:sldId id="275" r:id="rId16"/>
    <p:sldId id="276" r:id="rId17"/>
    <p:sldId id="263" r:id="rId18"/>
    <p:sldId id="277" r:id="rId19"/>
    <p:sldId id="278" r:id="rId20"/>
    <p:sldId id="279" r:id="rId21"/>
    <p:sldId id="264" r:id="rId22"/>
    <p:sldId id="265" r:id="rId23"/>
    <p:sldId id="280" r:id="rId24"/>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75" d="100"/>
          <a:sy n="75" d="100"/>
        </p:scale>
        <p:origin x="-1872"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30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7F49D355-16BD-4E45-BD9A-5EA878CF7CBD}" type="datetimeFigureOut">
              <a:rPr lang="it-IT" smtClean="0"/>
              <a:t>07/12/2015</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E7A41E1B-4F70-4964-A407-84C68BE8251C}" type="slidenum">
              <a:rPr lang="it-IT" smtClean="0"/>
              <a:t>‹N›</a:t>
            </a:fld>
            <a:endParaRPr lang="it-IT"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F49D355-16BD-4E45-BD9A-5EA878CF7CBD}" type="datetimeFigureOut">
              <a:rPr lang="it-IT" smtClean="0"/>
              <a:t>07/12/2015</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E7A41E1B-4F70-4964-A407-84C68BE8251C}" type="slidenum">
              <a:rPr lang="it-IT" smtClean="0"/>
              <a:t>‹N›</a:t>
            </a:fld>
            <a:endParaRPr lang="it-IT"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F49D355-16BD-4E45-BD9A-5EA878CF7CBD}" type="datetimeFigureOut">
              <a:rPr lang="it-IT" smtClean="0"/>
              <a:t>07/12/2015</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E7A41E1B-4F70-4964-A407-84C68BE8251C}" type="slidenum">
              <a:rPr lang="it-IT" smtClean="0"/>
              <a:t>‹N›</a:t>
            </a:fld>
            <a:endParaRPr lang="it-IT"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F49D355-16BD-4E45-BD9A-5EA878CF7CBD}" type="datetimeFigureOut">
              <a:rPr lang="it-IT" smtClean="0"/>
              <a:t>07/12/2015</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E7A41E1B-4F70-4964-A407-84C68BE8251C}" type="slidenum">
              <a:rPr lang="it-IT" smtClean="0"/>
              <a:t>‹N›</a:t>
            </a:fld>
            <a:endParaRPr lang="it-IT"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7F49D355-16BD-4E45-BD9A-5EA878CF7CBD}" type="datetimeFigureOut">
              <a:rPr lang="it-IT" smtClean="0"/>
              <a:t>07/12/2015</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E7A41E1B-4F70-4964-A407-84C68BE8251C}" type="slidenum">
              <a:rPr lang="it-IT" smtClean="0"/>
              <a:t>‹N›</a:t>
            </a:fld>
            <a:endParaRPr lang="it-IT"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7F49D355-16BD-4E45-BD9A-5EA878CF7CBD}" type="datetimeFigureOut">
              <a:rPr lang="it-IT" smtClean="0"/>
              <a:t>07/12/2015</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E7A41E1B-4F70-4964-A407-84C68BE8251C}" type="slidenum">
              <a:rPr lang="it-IT" smtClean="0"/>
              <a:t>‹N›</a:t>
            </a:fld>
            <a:endParaRPr lang="it-IT"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7F49D355-16BD-4E45-BD9A-5EA878CF7CBD}" type="datetimeFigureOut">
              <a:rPr lang="it-IT" smtClean="0"/>
              <a:t>07/12/2015</a:t>
            </a:fld>
            <a:endParaRPr lang="it-IT" dirty="0"/>
          </a:p>
        </p:txBody>
      </p:sp>
      <p:sp>
        <p:nvSpPr>
          <p:cNvPr id="8" name="Segnaposto piè di pagina 7"/>
          <p:cNvSpPr>
            <a:spLocks noGrp="1"/>
          </p:cNvSpPr>
          <p:nvPr>
            <p:ph type="ftr" sz="quarter" idx="11"/>
          </p:nvPr>
        </p:nvSpPr>
        <p:spPr/>
        <p:txBody>
          <a:bodyPr/>
          <a:lstStyle/>
          <a:p>
            <a:endParaRPr lang="it-IT" dirty="0"/>
          </a:p>
        </p:txBody>
      </p:sp>
      <p:sp>
        <p:nvSpPr>
          <p:cNvPr id="9" name="Segnaposto numero diapositiva 8"/>
          <p:cNvSpPr>
            <a:spLocks noGrp="1"/>
          </p:cNvSpPr>
          <p:nvPr>
            <p:ph type="sldNum" sz="quarter" idx="12"/>
          </p:nvPr>
        </p:nvSpPr>
        <p:spPr/>
        <p:txBody>
          <a:bodyPr/>
          <a:lstStyle/>
          <a:p>
            <a:fld id="{E7A41E1B-4F70-4964-A407-84C68BE8251C}" type="slidenum">
              <a:rPr lang="it-IT" smtClean="0"/>
              <a:t>‹N›</a:t>
            </a:fld>
            <a:endParaRPr lang="it-IT"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7F49D355-16BD-4E45-BD9A-5EA878CF7CBD}" type="datetimeFigureOut">
              <a:rPr lang="it-IT" smtClean="0"/>
              <a:t>07/12/2015</a:t>
            </a:fld>
            <a:endParaRPr lang="it-IT" dirty="0"/>
          </a:p>
        </p:txBody>
      </p:sp>
      <p:sp>
        <p:nvSpPr>
          <p:cNvPr id="4" name="Segnaposto piè di pagina 3"/>
          <p:cNvSpPr>
            <a:spLocks noGrp="1"/>
          </p:cNvSpPr>
          <p:nvPr>
            <p:ph type="ftr" sz="quarter" idx="11"/>
          </p:nvPr>
        </p:nvSpPr>
        <p:spPr/>
        <p:txBody>
          <a:bodyPr/>
          <a:lstStyle/>
          <a:p>
            <a:endParaRPr lang="it-IT" dirty="0"/>
          </a:p>
        </p:txBody>
      </p:sp>
      <p:sp>
        <p:nvSpPr>
          <p:cNvPr id="5" name="Segnaposto numero diapositiva 4"/>
          <p:cNvSpPr>
            <a:spLocks noGrp="1"/>
          </p:cNvSpPr>
          <p:nvPr>
            <p:ph type="sldNum" sz="quarter" idx="12"/>
          </p:nvPr>
        </p:nvSpPr>
        <p:spPr/>
        <p:txBody>
          <a:bodyPr/>
          <a:lstStyle/>
          <a:p>
            <a:fld id="{E7A41E1B-4F70-4964-A407-84C68BE8251C}" type="slidenum">
              <a:rPr lang="it-IT" smtClean="0"/>
              <a:t>‹N›</a:t>
            </a:fld>
            <a:endParaRPr lang="it-IT"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7F49D355-16BD-4E45-BD9A-5EA878CF7CBD}" type="datetimeFigureOut">
              <a:rPr lang="it-IT" smtClean="0"/>
              <a:t>07/12/2015</a:t>
            </a:fld>
            <a:endParaRPr lang="it-IT" dirty="0"/>
          </a:p>
        </p:txBody>
      </p:sp>
      <p:sp>
        <p:nvSpPr>
          <p:cNvPr id="3" name="Segnaposto piè di pagina 2"/>
          <p:cNvSpPr>
            <a:spLocks noGrp="1"/>
          </p:cNvSpPr>
          <p:nvPr>
            <p:ph type="ftr" sz="quarter" idx="11"/>
          </p:nvPr>
        </p:nvSpPr>
        <p:spPr/>
        <p:txBody>
          <a:bodyPr/>
          <a:lstStyle/>
          <a:p>
            <a:endParaRPr lang="it-IT" dirty="0"/>
          </a:p>
        </p:txBody>
      </p:sp>
      <p:sp>
        <p:nvSpPr>
          <p:cNvPr id="4" name="Segnaposto numero diapositiva 3"/>
          <p:cNvSpPr>
            <a:spLocks noGrp="1"/>
          </p:cNvSpPr>
          <p:nvPr>
            <p:ph type="sldNum" sz="quarter" idx="12"/>
          </p:nvPr>
        </p:nvSpPr>
        <p:spPr/>
        <p:txBody>
          <a:bodyPr/>
          <a:lstStyle/>
          <a:p>
            <a:fld id="{E7A41E1B-4F70-4964-A407-84C68BE8251C}" type="slidenum">
              <a:rPr lang="it-IT" smtClean="0"/>
              <a:t>‹N›</a:t>
            </a:fld>
            <a:endParaRPr lang="it-IT"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7F49D355-16BD-4E45-BD9A-5EA878CF7CBD}" type="datetimeFigureOut">
              <a:rPr lang="it-IT" smtClean="0"/>
              <a:t>07/12/2015</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E7A41E1B-4F70-4964-A407-84C68BE8251C}" type="slidenum">
              <a:rPr lang="it-IT" smtClean="0"/>
              <a:t>‹N›</a:t>
            </a:fld>
            <a:endParaRPr lang="it-IT"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7F49D355-16BD-4E45-BD9A-5EA878CF7CBD}" type="datetimeFigureOut">
              <a:rPr lang="it-IT" smtClean="0"/>
              <a:t>07/12/2015</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E7A41E1B-4F70-4964-A407-84C68BE8251C}" type="slidenum">
              <a:rPr lang="it-IT" smtClean="0"/>
              <a:t>‹N›</a:t>
            </a:fld>
            <a:endParaRPr lang="it-IT"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49D355-16BD-4E45-BD9A-5EA878CF7CBD}" type="datetimeFigureOut">
              <a:rPr lang="it-IT" smtClean="0"/>
              <a:t>07/12/2015</a:t>
            </a:fld>
            <a:endParaRPr lang="it-IT" dirty="0"/>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dirty="0"/>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A41E1B-4F70-4964-A407-84C68BE8251C}" type="slidenum">
              <a:rPr lang="it-IT" smtClean="0"/>
              <a:t>‹N›</a:t>
            </a:fld>
            <a:endParaRPr lang="it-IT"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visitlazio.com/archivi_e_biblioteche/-/turismo/634928/biblioteca-casanatense"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edit16.iccu.sbn.it/web_iccu/imain.ht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95536" y="116632"/>
            <a:ext cx="8352928" cy="1080120"/>
          </a:xfrm>
        </p:spPr>
        <p:txBody>
          <a:bodyPr>
            <a:normAutofit fontScale="90000"/>
          </a:bodyPr>
          <a:lstStyle/>
          <a:p>
            <a:r>
              <a:rPr lang="it-IT" b="1" cap="small" dirty="0" smtClean="0"/>
              <a:t/>
            </a:r>
            <a:br>
              <a:rPr lang="it-IT" b="1" cap="small" dirty="0" smtClean="0"/>
            </a:br>
            <a:r>
              <a:rPr lang="it-IT" b="1" cap="small" dirty="0" smtClean="0"/>
              <a:t>“</a:t>
            </a:r>
            <a:r>
              <a:rPr lang="it-IT" sz="3300" b="1" cap="small" dirty="0" smtClean="0"/>
              <a:t>i </a:t>
            </a:r>
            <a:r>
              <a:rPr lang="it-IT" sz="3300" b="1" cap="small" dirty="0"/>
              <a:t>fondi antichi delle biblioteche: </a:t>
            </a:r>
            <a:r>
              <a:rPr lang="it-IT" sz="3300" b="1" cap="small" dirty="0" smtClean="0"/>
              <a:t/>
            </a:r>
            <a:br>
              <a:rPr lang="it-IT" sz="3300" b="1" cap="small" dirty="0" smtClean="0"/>
            </a:br>
            <a:r>
              <a:rPr lang="it-IT" sz="3300" b="1" cap="small" dirty="0" smtClean="0"/>
              <a:t>oneri </a:t>
            </a:r>
            <a:r>
              <a:rPr lang="it-IT" sz="3300" b="1" cap="small" dirty="0"/>
              <a:t>e onori di inizio XXI  secolo” </a:t>
            </a:r>
            <a:r>
              <a:rPr lang="it-IT" dirty="0"/>
              <a:t/>
            </a:r>
            <a:br>
              <a:rPr lang="it-IT" dirty="0"/>
            </a:br>
            <a:endParaRPr lang="it-IT" dirty="0"/>
          </a:p>
        </p:txBody>
      </p:sp>
      <p:sp>
        <p:nvSpPr>
          <p:cNvPr id="3" name="Sottotitolo 2"/>
          <p:cNvSpPr>
            <a:spLocks noGrp="1"/>
          </p:cNvSpPr>
          <p:nvPr>
            <p:ph type="subTitle" idx="1"/>
          </p:nvPr>
        </p:nvSpPr>
        <p:spPr>
          <a:xfrm>
            <a:off x="251520" y="1412776"/>
            <a:ext cx="8568952" cy="5184576"/>
          </a:xfrm>
        </p:spPr>
        <p:txBody>
          <a:bodyPr>
            <a:normAutofit lnSpcReduction="10000"/>
          </a:bodyPr>
          <a:lstStyle/>
          <a:p>
            <a:endParaRPr lang="it-IT" b="1" i="1" dirty="0" smtClean="0">
              <a:solidFill>
                <a:schemeClr val="tx1"/>
              </a:solidFill>
            </a:endParaRPr>
          </a:p>
          <a:p>
            <a:endParaRPr lang="it-IT" b="1" i="1" dirty="0">
              <a:solidFill>
                <a:schemeClr val="tx1"/>
              </a:solidFill>
            </a:endParaRPr>
          </a:p>
          <a:p>
            <a:endParaRPr lang="it-IT" b="1" i="1" dirty="0" smtClean="0">
              <a:solidFill>
                <a:schemeClr val="tx1"/>
              </a:solidFill>
            </a:endParaRPr>
          </a:p>
          <a:p>
            <a:endParaRPr lang="it-IT" b="1" i="1" dirty="0">
              <a:solidFill>
                <a:schemeClr val="tx1"/>
              </a:solidFill>
            </a:endParaRPr>
          </a:p>
          <a:p>
            <a:endParaRPr lang="it-IT" b="1" i="1" dirty="0" smtClean="0">
              <a:solidFill>
                <a:schemeClr val="tx1"/>
              </a:solidFill>
            </a:endParaRPr>
          </a:p>
          <a:p>
            <a:endParaRPr lang="it-IT" b="1" i="1" dirty="0" smtClean="0">
              <a:solidFill>
                <a:schemeClr val="tx1"/>
              </a:solidFill>
            </a:endParaRPr>
          </a:p>
          <a:p>
            <a:endParaRPr lang="it-IT" sz="2000" b="1" i="1" dirty="0" smtClean="0">
              <a:solidFill>
                <a:schemeClr val="tx1"/>
              </a:solidFill>
            </a:endParaRPr>
          </a:p>
          <a:p>
            <a:r>
              <a:rPr lang="it-IT" sz="2000" b="1" i="1" dirty="0" smtClean="0">
                <a:solidFill>
                  <a:schemeClr val="tx1"/>
                </a:solidFill>
              </a:rPr>
              <a:t>Lezione </a:t>
            </a:r>
            <a:r>
              <a:rPr lang="it-IT" sz="2000" b="1" i="1" dirty="0">
                <a:solidFill>
                  <a:schemeClr val="tx1"/>
                </a:solidFill>
              </a:rPr>
              <a:t>del Ph.D Rudj </a:t>
            </a:r>
            <a:r>
              <a:rPr lang="it-IT" sz="2000" b="1" i="1" dirty="0" err="1">
                <a:solidFill>
                  <a:schemeClr val="tx1"/>
                </a:solidFill>
              </a:rPr>
              <a:t>Gorian</a:t>
            </a:r>
            <a:r>
              <a:rPr lang="it-IT" sz="2000" b="1" i="1" dirty="0">
                <a:solidFill>
                  <a:schemeClr val="tx1"/>
                </a:solidFill>
              </a:rPr>
              <a:t> </a:t>
            </a:r>
            <a:r>
              <a:rPr lang="it-IT" sz="2000" b="1" i="1" dirty="0" smtClean="0">
                <a:solidFill>
                  <a:schemeClr val="tx1"/>
                </a:solidFill>
              </a:rPr>
              <a:t>per il corso </a:t>
            </a:r>
            <a:r>
              <a:rPr lang="it-IT" sz="2000" b="1" i="1" dirty="0">
                <a:solidFill>
                  <a:schemeClr val="tx1"/>
                </a:solidFill>
              </a:rPr>
              <a:t>di Biblioteconomia del prof. Riccardo Ridi, Venezia, Università degli Studi Ca’ Foscari, </a:t>
            </a:r>
            <a:r>
              <a:rPr lang="it-IT" sz="2000" b="1" i="1" dirty="0" smtClean="0">
                <a:solidFill>
                  <a:schemeClr val="tx1"/>
                </a:solidFill>
              </a:rPr>
              <a:t>30.11.2015</a:t>
            </a:r>
          </a:p>
          <a:p>
            <a:endParaRPr lang="it-IT" sz="2000" b="1" i="1" dirty="0" smtClean="0">
              <a:solidFill>
                <a:schemeClr val="tx1"/>
              </a:solidFill>
            </a:endParaRPr>
          </a:p>
          <a:p>
            <a:pPr algn="l"/>
            <a:r>
              <a:rPr lang="it-IT" sz="1200" b="1" i="1" smtClean="0">
                <a:solidFill>
                  <a:schemeClr val="tx1"/>
                </a:solidFill>
              </a:rPr>
              <a:t>NOTA: </a:t>
            </a:r>
            <a:r>
              <a:rPr lang="it-IT" sz="1200" b="1" i="1" smtClean="0">
                <a:solidFill>
                  <a:schemeClr val="tx1"/>
                </a:solidFill>
              </a:rPr>
              <a:t> </a:t>
            </a:r>
            <a:r>
              <a:rPr lang="it-IT" sz="1200" b="1" i="1" dirty="0" smtClean="0">
                <a:solidFill>
                  <a:schemeClr val="tx1"/>
                </a:solidFill>
              </a:rPr>
              <a:t>l'immagine di testa è tratta da  "Librerie" di </a:t>
            </a:r>
            <a:r>
              <a:rPr lang="it-IT" sz="1200" b="1" i="1" dirty="0">
                <a:solidFill>
                  <a:schemeClr val="tx1"/>
                </a:solidFill>
              </a:rPr>
              <a:t>Giovanni Maria </a:t>
            </a:r>
            <a:r>
              <a:rPr lang="it-IT" sz="1200" b="1" i="1" dirty="0" smtClean="0">
                <a:solidFill>
                  <a:schemeClr val="tx1"/>
                </a:solidFill>
              </a:rPr>
              <a:t>Crespi </a:t>
            </a:r>
            <a:r>
              <a:rPr lang="it-IT" sz="1200" b="1" dirty="0" smtClean="0">
                <a:solidFill>
                  <a:srgbClr val="FF0000"/>
                </a:solidFill>
              </a:rPr>
              <a:t>[fonte: &lt;</a:t>
            </a:r>
            <a:r>
              <a:rPr lang="it-IT" sz="1200" dirty="0" smtClean="0">
                <a:solidFill>
                  <a:srgbClr val="FF0000"/>
                </a:solidFill>
              </a:rPr>
              <a:t>http</a:t>
            </a:r>
            <a:r>
              <a:rPr lang="it-IT" sz="1200" dirty="0">
                <a:solidFill>
                  <a:srgbClr val="FF0000"/>
                </a:solidFill>
              </a:rPr>
              <a:t>://</a:t>
            </a:r>
            <a:r>
              <a:rPr lang="it-IT" sz="1200" dirty="0" smtClean="0">
                <a:solidFill>
                  <a:srgbClr val="FF0000"/>
                </a:solidFill>
              </a:rPr>
              <a:t>discpellegrina.blogspot.it/2015/03/le-librerie-sulla-libreria-giuseppe.html&gt;</a:t>
            </a:r>
            <a:r>
              <a:rPr lang="it-IT" sz="1200" b="1" dirty="0" smtClean="0">
                <a:solidFill>
                  <a:srgbClr val="FF0000"/>
                </a:solidFill>
              </a:rPr>
              <a:t>]</a:t>
            </a:r>
            <a:endParaRPr lang="it-IT" sz="1200" dirty="0">
              <a:solidFill>
                <a:srgbClr val="FF0000"/>
              </a:solidFill>
            </a:endParaRPr>
          </a:p>
        </p:txBody>
      </p:sp>
      <p:pic>
        <p:nvPicPr>
          <p:cNvPr id="1026" name="Picture 2" descr="C:\Users\Il Zio\Desktop\lezione RIDI 30.11.2015\figg. pro lezione Ridi\fig. 0 Giuseppe Maria Crespi per Rid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340768"/>
            <a:ext cx="6417890" cy="3582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8815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5242594"/>
          </a:xfrm>
        </p:spPr>
        <p:txBody>
          <a:bodyPr/>
          <a:lstStyle/>
          <a:p>
            <a:endParaRPr lang="it-IT" dirty="0"/>
          </a:p>
        </p:txBody>
      </p:sp>
      <p:sp>
        <p:nvSpPr>
          <p:cNvPr id="3" name="Segnaposto contenuto 2"/>
          <p:cNvSpPr>
            <a:spLocks noGrp="1"/>
          </p:cNvSpPr>
          <p:nvPr>
            <p:ph idx="1"/>
          </p:nvPr>
        </p:nvSpPr>
        <p:spPr>
          <a:xfrm>
            <a:off x="395535" y="6165304"/>
            <a:ext cx="8208913" cy="432048"/>
          </a:xfrm>
        </p:spPr>
        <p:txBody>
          <a:bodyPr>
            <a:noAutofit/>
          </a:bodyPr>
          <a:lstStyle/>
          <a:p>
            <a:pPr marL="0" indent="0">
              <a:buNone/>
            </a:pPr>
            <a:r>
              <a:rPr lang="it-IT" sz="2000" dirty="0" smtClean="0"/>
              <a:t>Fig. 5: cartiglio promozionale </a:t>
            </a:r>
            <a:r>
              <a:rPr lang="it-IT" sz="1000" dirty="0" smtClean="0">
                <a:solidFill>
                  <a:srgbClr val="FF0000"/>
                </a:solidFill>
              </a:rPr>
              <a:t>[fonte: vedi la didascalia della fig. 4]</a:t>
            </a:r>
            <a:endParaRPr lang="it-IT" sz="1000" dirty="0">
              <a:solidFill>
                <a:srgbClr val="FF0000"/>
              </a:solidFill>
            </a:endParaRPr>
          </a:p>
        </p:txBody>
      </p:sp>
      <p:pic>
        <p:nvPicPr>
          <p:cNvPr id="6147" name="Picture 3" descr="C:\Users\Il Zio\Desktop\lezione RIDI 30.11.2015\figg. pro lezione Ridi\5 cartiglio pro Rid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439" y="188640"/>
            <a:ext cx="8843866" cy="5760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32507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2873139" cy="5170586"/>
          </a:xfrm>
        </p:spPr>
        <p:txBody>
          <a:bodyPr/>
          <a:lstStyle/>
          <a:p>
            <a:endParaRPr lang="it-IT" dirty="0"/>
          </a:p>
        </p:txBody>
      </p:sp>
      <p:sp>
        <p:nvSpPr>
          <p:cNvPr id="3" name="Segnaposto contenuto 2"/>
          <p:cNvSpPr>
            <a:spLocks noGrp="1"/>
          </p:cNvSpPr>
          <p:nvPr>
            <p:ph idx="1"/>
          </p:nvPr>
        </p:nvSpPr>
        <p:spPr>
          <a:xfrm>
            <a:off x="7236296" y="247412"/>
            <a:ext cx="1800200" cy="1309380"/>
          </a:xfrm>
        </p:spPr>
        <p:txBody>
          <a:bodyPr>
            <a:normAutofit fontScale="77500" lnSpcReduction="20000"/>
          </a:bodyPr>
          <a:lstStyle/>
          <a:p>
            <a:pPr marL="0" indent="0">
              <a:buNone/>
            </a:pPr>
            <a:r>
              <a:rPr lang="it-IT" sz="3600" dirty="0" smtClean="0"/>
              <a:t>Fig. 6: note </a:t>
            </a:r>
            <a:r>
              <a:rPr lang="it-IT" sz="3600" dirty="0"/>
              <a:t>o</a:t>
            </a:r>
            <a:r>
              <a:rPr lang="it-IT" sz="3600" dirty="0" smtClean="0"/>
              <a:t> postille </a:t>
            </a:r>
            <a:r>
              <a:rPr lang="it-IT" sz="1300" dirty="0">
                <a:solidFill>
                  <a:srgbClr val="FF0000"/>
                </a:solidFill>
              </a:rPr>
              <a:t>[fonte: vedi la didascalia della fig. 4]</a:t>
            </a:r>
          </a:p>
          <a:p>
            <a:pPr marL="0" indent="0">
              <a:buNone/>
            </a:pPr>
            <a:endParaRPr lang="it-IT" sz="20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71417"/>
            <a:ext cx="6842345" cy="612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08866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91264" cy="5720654"/>
          </a:xfrm>
        </p:spPr>
        <p:txBody>
          <a:bodyPr/>
          <a:lstStyle/>
          <a:p>
            <a:endParaRPr lang="it-IT" dirty="0"/>
          </a:p>
        </p:txBody>
      </p:sp>
      <p:sp>
        <p:nvSpPr>
          <p:cNvPr id="3" name="Segnaposto contenuto 2"/>
          <p:cNvSpPr>
            <a:spLocks noGrp="1"/>
          </p:cNvSpPr>
          <p:nvPr>
            <p:ph idx="1"/>
          </p:nvPr>
        </p:nvSpPr>
        <p:spPr>
          <a:xfrm>
            <a:off x="251520" y="6165304"/>
            <a:ext cx="8229600" cy="464915"/>
          </a:xfrm>
        </p:spPr>
        <p:txBody>
          <a:bodyPr>
            <a:normAutofit/>
          </a:bodyPr>
          <a:lstStyle/>
          <a:p>
            <a:pPr marL="0" indent="0">
              <a:buNone/>
            </a:pPr>
            <a:r>
              <a:rPr lang="it-IT" sz="2000" dirty="0" smtClean="0"/>
              <a:t>Fig. 7: passaggi di proprietà </a:t>
            </a:r>
            <a:r>
              <a:rPr lang="it-IT" sz="1000" dirty="0">
                <a:solidFill>
                  <a:srgbClr val="FF0000"/>
                </a:solidFill>
              </a:rPr>
              <a:t>[fonte: vedi la didascalia della fig. 4]</a:t>
            </a:r>
          </a:p>
          <a:p>
            <a:pPr marL="0" indent="0">
              <a:buNone/>
            </a:pPr>
            <a:endParaRPr lang="it-IT" sz="2000" dirty="0"/>
          </a:p>
        </p:txBody>
      </p:sp>
      <p:pic>
        <p:nvPicPr>
          <p:cNvPr id="8194" name="Picture 2" descr="C:\Users\Il Zio\Desktop\lezione RIDI 30.11.2015\figg. pro lezione Ridi\7 proprietà pro Rid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17487"/>
            <a:ext cx="8424936" cy="5929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72095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60649"/>
            <a:ext cx="7772400" cy="216023"/>
          </a:xfrm>
        </p:spPr>
        <p:txBody>
          <a:bodyPr>
            <a:normAutofit fontScale="90000"/>
          </a:bodyPr>
          <a:lstStyle/>
          <a:p>
            <a:endParaRPr lang="it-IT" dirty="0"/>
          </a:p>
        </p:txBody>
      </p:sp>
      <p:sp>
        <p:nvSpPr>
          <p:cNvPr id="3" name="Sottotitolo 2"/>
          <p:cNvSpPr>
            <a:spLocks noGrp="1"/>
          </p:cNvSpPr>
          <p:nvPr>
            <p:ph type="subTitle" idx="1"/>
          </p:nvPr>
        </p:nvSpPr>
        <p:spPr>
          <a:xfrm>
            <a:off x="467544" y="908720"/>
            <a:ext cx="8424936" cy="5400600"/>
          </a:xfrm>
        </p:spPr>
        <p:txBody>
          <a:bodyPr>
            <a:normAutofit/>
          </a:bodyPr>
          <a:lstStyle/>
          <a:p>
            <a:pPr lvl="0" algn="just"/>
            <a:r>
              <a:rPr lang="it-IT" sz="2200" b="1" cap="small" dirty="0" smtClean="0">
                <a:solidFill>
                  <a:schemeClr val="tx1"/>
                </a:solidFill>
              </a:rPr>
              <a:t>2.1.2] Valore </a:t>
            </a:r>
            <a:r>
              <a:rPr lang="it-IT" sz="2200" b="1" cap="small" dirty="0">
                <a:solidFill>
                  <a:schemeClr val="tx1"/>
                </a:solidFill>
              </a:rPr>
              <a:t>patrimoniale</a:t>
            </a:r>
            <a:endParaRPr lang="it-IT" sz="2200" cap="small" dirty="0">
              <a:solidFill>
                <a:schemeClr val="tx1"/>
              </a:solidFill>
            </a:endParaRPr>
          </a:p>
          <a:p>
            <a:pPr marL="457200" indent="-457200" algn="just">
              <a:buFont typeface="Arial" panose="020B0604020202020204" pitchFamily="34" charset="0"/>
              <a:buChar char="•"/>
            </a:pPr>
            <a:endParaRPr lang="it-IT" sz="2200" dirty="0">
              <a:solidFill>
                <a:schemeClr val="tx1"/>
              </a:solidFill>
            </a:endParaRPr>
          </a:p>
          <a:p>
            <a:pPr marL="457200" lvl="0" indent="-457200" algn="just">
              <a:buFont typeface="Arial" panose="020B0604020202020204" pitchFamily="34" charset="0"/>
              <a:buChar char="•"/>
            </a:pPr>
            <a:r>
              <a:rPr lang="it-IT" sz="2200" dirty="0">
                <a:solidFill>
                  <a:schemeClr val="tx1"/>
                </a:solidFill>
              </a:rPr>
              <a:t>è difficile o impossibile da </a:t>
            </a:r>
            <a:r>
              <a:rPr lang="it-IT" sz="2200" dirty="0" smtClean="0">
                <a:solidFill>
                  <a:schemeClr val="tx1"/>
                </a:solidFill>
              </a:rPr>
              <a:t>sostituire </a:t>
            </a:r>
            <a:endParaRPr lang="it-IT" sz="2200" dirty="0">
              <a:solidFill>
                <a:schemeClr val="tx1"/>
              </a:solidFill>
            </a:endParaRPr>
          </a:p>
          <a:p>
            <a:pPr marL="457200" lvl="0" indent="-457200" algn="just">
              <a:buFont typeface="Arial" panose="020B0604020202020204" pitchFamily="34" charset="0"/>
              <a:buChar char="•"/>
            </a:pPr>
            <a:r>
              <a:rPr lang="it-IT" sz="2200" dirty="0">
                <a:solidFill>
                  <a:schemeClr val="tx1"/>
                </a:solidFill>
              </a:rPr>
              <a:t>può avere valore economico rilevante </a:t>
            </a:r>
            <a:endParaRPr lang="it-IT" sz="2200" dirty="0" smtClean="0">
              <a:solidFill>
                <a:schemeClr val="tx1"/>
              </a:solidFill>
            </a:endParaRPr>
          </a:p>
          <a:p>
            <a:pPr marL="457200" indent="-457200" algn="just">
              <a:buFont typeface="Wingdings" panose="05000000000000000000" pitchFamily="2" charset="2"/>
              <a:buChar char="§"/>
            </a:pPr>
            <a:endParaRPr lang="it-IT" dirty="0"/>
          </a:p>
        </p:txBody>
      </p:sp>
    </p:spTree>
    <p:extLst>
      <p:ext uri="{BB962C8B-B14F-4D97-AF65-F5344CB8AC3E}">
        <p14:creationId xmlns:p14="http://schemas.microsoft.com/office/powerpoint/2010/main" val="8131615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528" y="260648"/>
            <a:ext cx="8301608" cy="864096"/>
          </a:xfrm>
        </p:spPr>
        <p:txBody>
          <a:bodyPr>
            <a:normAutofit fontScale="90000"/>
          </a:bodyPr>
          <a:lstStyle/>
          <a:p>
            <a:r>
              <a:rPr lang="it-IT" sz="2200" b="1" dirty="0" smtClean="0"/>
              <a:t/>
            </a:r>
            <a:br>
              <a:rPr lang="it-IT" sz="2200" b="1" dirty="0" smtClean="0"/>
            </a:br>
            <a:r>
              <a:rPr lang="it-IT" sz="2200" b="1" dirty="0"/>
              <a:t/>
            </a:r>
            <a:br>
              <a:rPr lang="it-IT" sz="2200" b="1" dirty="0"/>
            </a:br>
            <a:r>
              <a:rPr lang="it-IT" sz="3300" b="1" dirty="0" smtClean="0"/>
              <a:t>2.2</a:t>
            </a:r>
            <a:r>
              <a:rPr lang="it-IT" sz="3300" b="1" dirty="0"/>
              <a:t>]</a:t>
            </a:r>
            <a:r>
              <a:rPr lang="it-IT" sz="3300" b="1" cap="small" dirty="0"/>
              <a:t> </a:t>
            </a:r>
            <a:r>
              <a:rPr lang="it-IT" sz="3300" b="1" cap="small" dirty="0" smtClean="0"/>
              <a:t>principali </a:t>
            </a:r>
            <a:r>
              <a:rPr lang="it-IT" sz="3300" b="1" cap="small" dirty="0"/>
              <a:t>peculiarità di gestione e di conservazione</a:t>
            </a:r>
            <a:r>
              <a:rPr lang="it-IT" sz="3300" b="1" dirty="0"/>
              <a:t> </a:t>
            </a:r>
            <a:r>
              <a:rPr lang="it-IT" dirty="0"/>
              <a:t/>
            </a:r>
            <a:br>
              <a:rPr lang="it-IT" dirty="0"/>
            </a:br>
            <a:endParaRPr lang="it-IT" dirty="0"/>
          </a:p>
        </p:txBody>
      </p:sp>
      <p:sp>
        <p:nvSpPr>
          <p:cNvPr id="3" name="Segnaposto contenuto 2"/>
          <p:cNvSpPr>
            <a:spLocks noGrp="1"/>
          </p:cNvSpPr>
          <p:nvPr>
            <p:ph idx="1"/>
          </p:nvPr>
        </p:nvSpPr>
        <p:spPr/>
        <p:txBody>
          <a:bodyPr>
            <a:normAutofit fontScale="70000" lnSpcReduction="20000"/>
          </a:bodyPr>
          <a:lstStyle/>
          <a:p>
            <a:pPr lvl="0"/>
            <a:r>
              <a:rPr lang="it-IT" b="1" dirty="0"/>
              <a:t>Conservazione,  gestione, controllo</a:t>
            </a:r>
            <a:endParaRPr lang="it-IT" dirty="0"/>
          </a:p>
          <a:p>
            <a:pPr>
              <a:buFont typeface="Wingdings" panose="05000000000000000000" pitchFamily="2" charset="2"/>
              <a:buChar char="Ø"/>
            </a:pPr>
            <a:r>
              <a:rPr lang="it-IT" dirty="0"/>
              <a:t>necessità di schedatura particolarmente dettagliata e </a:t>
            </a:r>
            <a:r>
              <a:rPr lang="it-IT" dirty="0" smtClean="0"/>
              <a:t>precisa (creazione di veri e propri </a:t>
            </a:r>
            <a:r>
              <a:rPr lang="it-IT" dirty="0" smtClean="0"/>
              <a:t>"documenti </a:t>
            </a:r>
            <a:r>
              <a:rPr lang="it-IT" dirty="0" smtClean="0"/>
              <a:t>di identità" </a:t>
            </a:r>
            <a:r>
              <a:rPr lang="it-IT" dirty="0" smtClean="0"/>
              <a:t>dell'edizione e dell'esemplare</a:t>
            </a:r>
            <a:r>
              <a:rPr lang="it-IT" dirty="0" smtClean="0"/>
              <a:t>)</a:t>
            </a:r>
            <a:endParaRPr lang="it-IT" dirty="0"/>
          </a:p>
          <a:p>
            <a:pPr lvl="0">
              <a:buFont typeface="Wingdings" panose="05000000000000000000" pitchFamily="2" charset="2"/>
              <a:buChar char="Ø"/>
            </a:pPr>
            <a:r>
              <a:rPr lang="it-IT" dirty="0" smtClean="0"/>
              <a:t>difesa </a:t>
            </a:r>
            <a:r>
              <a:rPr lang="it-IT" dirty="0"/>
              <a:t>da: danni meccanici, biologici, furti </a:t>
            </a:r>
            <a:endParaRPr lang="it-IT" dirty="0" smtClean="0"/>
          </a:p>
          <a:p>
            <a:pPr marL="0" indent="0">
              <a:buNone/>
            </a:pPr>
            <a:endParaRPr lang="it-IT" dirty="0"/>
          </a:p>
          <a:p>
            <a:pPr lvl="0"/>
            <a:r>
              <a:rPr lang="it-IT" b="1" dirty="0" smtClean="0"/>
              <a:t>Fruizione ordinaria</a:t>
            </a:r>
            <a:endParaRPr lang="it-IT" dirty="0"/>
          </a:p>
          <a:p>
            <a:pPr lvl="0">
              <a:buFont typeface="Wingdings" panose="05000000000000000000" pitchFamily="2" charset="2"/>
              <a:buChar char="Ø"/>
            </a:pPr>
            <a:r>
              <a:rPr lang="it-IT" dirty="0"/>
              <a:t>cautela e controllo dell’utilizzo</a:t>
            </a:r>
          </a:p>
          <a:p>
            <a:pPr lvl="0">
              <a:buFont typeface="Wingdings" panose="05000000000000000000" pitchFamily="2" charset="2"/>
              <a:buChar char="Ø"/>
            </a:pPr>
            <a:r>
              <a:rPr lang="it-IT" dirty="0"/>
              <a:t>assistenza specialistica all’utente </a:t>
            </a:r>
          </a:p>
          <a:p>
            <a:pPr marL="0" indent="0">
              <a:buNone/>
            </a:pPr>
            <a:endParaRPr lang="it-IT" dirty="0"/>
          </a:p>
          <a:p>
            <a:pPr lvl="0"/>
            <a:r>
              <a:rPr lang="it-IT" b="1" dirty="0"/>
              <a:t>Conservazione in ambienti storici</a:t>
            </a:r>
            <a:r>
              <a:rPr lang="it-IT" dirty="0"/>
              <a:t> di per se stessi da considerare come beni culturali in simbiosi con i libri che </a:t>
            </a:r>
            <a:r>
              <a:rPr lang="it-IT" dirty="0" smtClean="0"/>
              <a:t>custodiscono (e viceversa)</a:t>
            </a:r>
            <a:endParaRPr lang="it-IT" dirty="0"/>
          </a:p>
          <a:p>
            <a:endParaRPr lang="it-IT" dirty="0"/>
          </a:p>
        </p:txBody>
      </p:sp>
    </p:spTree>
    <p:extLst>
      <p:ext uri="{BB962C8B-B14F-4D97-AF65-F5344CB8AC3E}">
        <p14:creationId xmlns:p14="http://schemas.microsoft.com/office/powerpoint/2010/main" val="15799861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19256" cy="5684518"/>
          </a:xfrm>
        </p:spPr>
        <p:txBody>
          <a:bodyPr/>
          <a:lstStyle/>
          <a:p>
            <a:endParaRPr lang="it-IT" dirty="0"/>
          </a:p>
        </p:txBody>
      </p:sp>
      <p:sp>
        <p:nvSpPr>
          <p:cNvPr id="3" name="Segnaposto contenuto 2"/>
          <p:cNvSpPr>
            <a:spLocks noGrp="1"/>
          </p:cNvSpPr>
          <p:nvPr>
            <p:ph idx="1"/>
          </p:nvPr>
        </p:nvSpPr>
        <p:spPr>
          <a:xfrm>
            <a:off x="251520" y="6237312"/>
            <a:ext cx="8568952" cy="392907"/>
          </a:xfrm>
        </p:spPr>
        <p:txBody>
          <a:bodyPr>
            <a:noAutofit/>
          </a:bodyPr>
          <a:lstStyle/>
          <a:p>
            <a:pPr marL="0" indent="0">
              <a:buNone/>
            </a:pPr>
            <a:r>
              <a:rPr lang="it-IT" sz="2000" dirty="0" smtClean="0"/>
              <a:t>Fig. 8: danni dovuti a tarli </a:t>
            </a:r>
            <a:r>
              <a:rPr lang="it-IT" sz="1000" dirty="0" smtClean="0">
                <a:solidFill>
                  <a:srgbClr val="FF0000"/>
                </a:solidFill>
              </a:rPr>
              <a:t>[fonte: &lt;</a:t>
            </a:r>
            <a:r>
              <a:rPr lang="it-IT" sz="1000" dirty="0">
                <a:solidFill>
                  <a:srgbClr val="FF0000"/>
                </a:solidFill>
              </a:rPr>
              <a:t>http://</a:t>
            </a:r>
            <a:r>
              <a:rPr lang="it-IT" sz="1000" dirty="0" smtClean="0">
                <a:solidFill>
                  <a:srgbClr val="FF0000"/>
                </a:solidFill>
              </a:rPr>
              <a:t>www.laboratoriocodex.it/</a:t>
            </a:r>
            <a:r>
              <a:rPr lang="it-IT" sz="1000" dirty="0" err="1" smtClean="0">
                <a:solidFill>
                  <a:srgbClr val="FF0000"/>
                </a:solidFill>
              </a:rPr>
              <a:t>lavori.php?operazione</a:t>
            </a:r>
            <a:r>
              <a:rPr lang="it-IT" sz="1000" dirty="0" smtClean="0">
                <a:solidFill>
                  <a:srgbClr val="FF0000"/>
                </a:solidFill>
              </a:rPr>
              <a:t>=</a:t>
            </a:r>
            <a:r>
              <a:rPr lang="it-IT" sz="1000" dirty="0" err="1" smtClean="0">
                <a:solidFill>
                  <a:srgbClr val="FF0000"/>
                </a:solidFill>
              </a:rPr>
              <a:t>leggi&amp;codice_rif</a:t>
            </a:r>
            <a:r>
              <a:rPr lang="it-IT" sz="1000" dirty="0" smtClean="0">
                <a:solidFill>
                  <a:srgbClr val="FF0000"/>
                </a:solidFill>
              </a:rPr>
              <a:t>=20130621012226&gt;]</a:t>
            </a:r>
            <a:endParaRPr lang="it-IT" sz="1000" dirty="0">
              <a:solidFill>
                <a:srgbClr val="FF0000"/>
              </a:solidFill>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99538"/>
            <a:ext cx="7883921" cy="5659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84837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274638"/>
            <a:ext cx="8352928" cy="5530626"/>
          </a:xfrm>
        </p:spPr>
        <p:txBody>
          <a:bodyPr/>
          <a:lstStyle/>
          <a:p>
            <a:endParaRPr lang="it-IT" dirty="0"/>
          </a:p>
        </p:txBody>
      </p:sp>
      <p:sp>
        <p:nvSpPr>
          <p:cNvPr id="3" name="Segnaposto contenuto 2"/>
          <p:cNvSpPr>
            <a:spLocks noGrp="1"/>
          </p:cNvSpPr>
          <p:nvPr>
            <p:ph idx="1"/>
          </p:nvPr>
        </p:nvSpPr>
        <p:spPr>
          <a:xfrm>
            <a:off x="107504" y="5949280"/>
            <a:ext cx="8629459" cy="720080"/>
          </a:xfrm>
        </p:spPr>
        <p:txBody>
          <a:bodyPr>
            <a:normAutofit/>
          </a:bodyPr>
          <a:lstStyle/>
          <a:p>
            <a:pPr marL="0" indent="0">
              <a:buNone/>
            </a:pPr>
            <a:r>
              <a:rPr lang="it-IT" sz="2000" dirty="0" smtClean="0"/>
              <a:t>Fig. 9: sala monumentale </a:t>
            </a:r>
            <a:r>
              <a:rPr lang="it-IT" sz="2000" dirty="0" smtClean="0"/>
              <a:t>della </a:t>
            </a:r>
            <a:r>
              <a:rPr lang="it-IT" sz="2000" dirty="0" err="1" smtClean="0"/>
              <a:t>Bibioteca</a:t>
            </a:r>
            <a:r>
              <a:rPr lang="it-IT" sz="2000" dirty="0" smtClean="0"/>
              <a:t> </a:t>
            </a:r>
            <a:r>
              <a:rPr lang="it-IT" sz="2000" dirty="0" err="1" smtClean="0"/>
              <a:t>Casanatense</a:t>
            </a:r>
            <a:r>
              <a:rPr lang="it-IT" sz="2000" dirty="0" smtClean="0"/>
              <a:t>, </a:t>
            </a:r>
            <a:r>
              <a:rPr lang="it-IT" sz="2000" dirty="0" smtClean="0"/>
              <a:t>Roma </a:t>
            </a:r>
            <a:r>
              <a:rPr lang="it-IT" sz="1200" dirty="0" smtClean="0">
                <a:solidFill>
                  <a:srgbClr val="FF0000"/>
                </a:solidFill>
              </a:rPr>
              <a:t>[fonte: </a:t>
            </a:r>
            <a:r>
              <a:rPr lang="it-IT" sz="1200" b="1" dirty="0" smtClean="0">
                <a:solidFill>
                  <a:srgbClr val="FF0000"/>
                </a:solidFill>
                <a:hlinkClick r:id="rId2"/>
              </a:rPr>
              <a:t>http</a:t>
            </a:r>
            <a:r>
              <a:rPr lang="it-IT" sz="1200" b="1" dirty="0">
                <a:solidFill>
                  <a:srgbClr val="FF0000"/>
                </a:solidFill>
                <a:hlinkClick r:id="rId2"/>
              </a:rPr>
              <a:t>://www.visitlazio.com/</a:t>
            </a:r>
            <a:r>
              <a:rPr lang="it-IT" sz="1200" b="1" dirty="0" err="1">
                <a:solidFill>
                  <a:srgbClr val="FF0000"/>
                </a:solidFill>
                <a:hlinkClick r:id="rId2"/>
              </a:rPr>
              <a:t>archivi_e_biblioteche</a:t>
            </a:r>
            <a:r>
              <a:rPr lang="it-IT" sz="1200" b="1" dirty="0">
                <a:solidFill>
                  <a:srgbClr val="FF0000"/>
                </a:solidFill>
                <a:hlinkClick r:id="rId2"/>
              </a:rPr>
              <a:t>/-/</a:t>
            </a:r>
            <a:r>
              <a:rPr lang="it-IT" sz="1200" b="1" dirty="0" smtClean="0">
                <a:solidFill>
                  <a:srgbClr val="FF0000"/>
                </a:solidFill>
                <a:hlinkClick r:id="rId2"/>
              </a:rPr>
              <a:t>turismo/634928/biblioteca-</a:t>
            </a:r>
            <a:r>
              <a:rPr lang="it-IT" sz="1200" b="1" dirty="0" err="1" smtClean="0">
                <a:solidFill>
                  <a:srgbClr val="FF0000"/>
                </a:solidFill>
                <a:hlinkClick r:id="rId2"/>
              </a:rPr>
              <a:t>casanatense</a:t>
            </a:r>
            <a:r>
              <a:rPr lang="it-IT" sz="1200" b="1" dirty="0" smtClean="0">
                <a:solidFill>
                  <a:srgbClr val="FF0000"/>
                </a:solidFill>
              </a:rPr>
              <a:t>]</a:t>
            </a:r>
            <a:endParaRPr lang="it-IT" sz="1200" dirty="0">
              <a:solidFill>
                <a:srgbClr val="FF0000"/>
              </a:solidFill>
            </a:endParaRPr>
          </a:p>
          <a:p>
            <a:pPr marL="0" indent="0">
              <a:buNone/>
            </a:pPr>
            <a:endParaRPr lang="it-IT" sz="2000"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332656"/>
            <a:ext cx="7992888" cy="532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2674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79512" y="116633"/>
            <a:ext cx="8784976" cy="936104"/>
          </a:xfrm>
        </p:spPr>
        <p:txBody>
          <a:bodyPr>
            <a:noAutofit/>
          </a:bodyPr>
          <a:lstStyle/>
          <a:p>
            <a:r>
              <a:rPr lang="it-IT" sz="2500" b="1" cap="small" dirty="0"/>
              <a:t>3] </a:t>
            </a:r>
            <a:r>
              <a:rPr lang="it-IT" sz="2500" b="1" cap="small" dirty="0" smtClean="0"/>
              <a:t>alcuni </a:t>
            </a:r>
            <a:r>
              <a:rPr lang="it-IT" sz="2500" b="1" cap="small" dirty="0"/>
              <a:t>fenomeni di espansione e di contrazione a inizio XXI secolo: realtà e tendenze </a:t>
            </a:r>
            <a:endParaRPr lang="it-IT" sz="2500" dirty="0"/>
          </a:p>
        </p:txBody>
      </p:sp>
      <p:sp>
        <p:nvSpPr>
          <p:cNvPr id="3" name="Sottotitolo 2"/>
          <p:cNvSpPr>
            <a:spLocks noGrp="1"/>
          </p:cNvSpPr>
          <p:nvPr>
            <p:ph type="subTitle" idx="1"/>
          </p:nvPr>
        </p:nvSpPr>
        <p:spPr>
          <a:xfrm>
            <a:off x="179512" y="1052736"/>
            <a:ext cx="8784976" cy="5472608"/>
          </a:xfrm>
        </p:spPr>
        <p:txBody>
          <a:bodyPr>
            <a:normAutofit fontScale="40000" lnSpcReduction="20000"/>
          </a:bodyPr>
          <a:lstStyle/>
          <a:p>
            <a:pPr algn="l"/>
            <a:r>
              <a:rPr lang="it-IT" sz="4800" b="1" dirty="0">
                <a:solidFill>
                  <a:schemeClr val="tx1"/>
                </a:solidFill>
              </a:rPr>
              <a:t>3.1] Apertura e accessibilità</a:t>
            </a:r>
            <a:endParaRPr lang="it-IT" sz="4800" dirty="0">
              <a:solidFill>
                <a:schemeClr val="tx1"/>
              </a:solidFill>
            </a:endParaRPr>
          </a:p>
          <a:p>
            <a:pPr algn="l"/>
            <a:r>
              <a:rPr lang="it-IT" sz="4800" b="1" dirty="0">
                <a:solidFill>
                  <a:schemeClr val="tx1"/>
                </a:solidFill>
              </a:rPr>
              <a:t> </a:t>
            </a:r>
            <a:endParaRPr lang="it-IT" sz="4800" dirty="0">
              <a:solidFill>
                <a:schemeClr val="tx1"/>
              </a:solidFill>
            </a:endParaRPr>
          </a:p>
          <a:p>
            <a:pPr algn="l"/>
            <a:r>
              <a:rPr lang="it-IT" sz="4800" b="1" dirty="0">
                <a:solidFill>
                  <a:schemeClr val="tx1"/>
                </a:solidFill>
              </a:rPr>
              <a:t>3.1.1] </a:t>
            </a:r>
            <a:r>
              <a:rPr lang="it-IT" sz="4800" b="1" u="sng" dirty="0">
                <a:solidFill>
                  <a:schemeClr val="tx1"/>
                </a:solidFill>
              </a:rPr>
              <a:t>Relativizzazione</a:t>
            </a:r>
            <a:r>
              <a:rPr lang="it-IT" sz="4800" b="1" dirty="0">
                <a:solidFill>
                  <a:schemeClr val="tx1"/>
                </a:solidFill>
              </a:rPr>
              <a:t> del nesso tra libro, biblioteche e fisicità-spazialità; cambiamenti nei processi e negli attori dell’intermediazione tra fruitore e documento</a:t>
            </a:r>
            <a:r>
              <a:rPr lang="it-IT" sz="4800" dirty="0">
                <a:solidFill>
                  <a:schemeClr val="tx1"/>
                </a:solidFill>
              </a:rPr>
              <a:t>:</a:t>
            </a:r>
          </a:p>
          <a:p>
            <a:pPr algn="l"/>
            <a:r>
              <a:rPr lang="it-IT" sz="4800" dirty="0">
                <a:solidFill>
                  <a:schemeClr val="tx1"/>
                </a:solidFill>
              </a:rPr>
              <a:t> </a:t>
            </a:r>
          </a:p>
          <a:p>
            <a:pPr marL="457200" lvl="0" indent="-457200" algn="l">
              <a:buFont typeface="Arial" panose="020B0604020202020204" pitchFamily="34" charset="0"/>
              <a:buChar char="•"/>
            </a:pPr>
            <a:r>
              <a:rPr lang="it-IT" sz="4800" b="1" dirty="0">
                <a:solidFill>
                  <a:schemeClr val="tx1"/>
                </a:solidFill>
              </a:rPr>
              <a:t>Fisicità dei luoghi e dei servizi</a:t>
            </a:r>
            <a:endParaRPr lang="it-IT" sz="4800" dirty="0">
              <a:solidFill>
                <a:schemeClr val="tx1"/>
              </a:solidFill>
            </a:endParaRPr>
          </a:p>
          <a:p>
            <a:pPr marL="457200" lvl="0" indent="-457200" algn="l">
              <a:buFont typeface="Wingdings" panose="05000000000000000000" pitchFamily="2" charset="2"/>
              <a:buChar char="Ø"/>
            </a:pPr>
            <a:r>
              <a:rPr lang="it-IT" sz="4800" dirty="0">
                <a:solidFill>
                  <a:schemeClr val="tx1"/>
                </a:solidFill>
              </a:rPr>
              <a:t>cataloghi </a:t>
            </a:r>
            <a:r>
              <a:rPr lang="it-IT" sz="4800" dirty="0" smtClean="0">
                <a:solidFill>
                  <a:schemeClr val="tx1"/>
                </a:solidFill>
              </a:rPr>
              <a:t>(mediazione catalografica tra documento e fruitore) realizzati con descrizioni bibliografiche standard e accessibili </a:t>
            </a:r>
            <a:r>
              <a:rPr lang="it-IT" sz="4800" i="1" dirty="0">
                <a:solidFill>
                  <a:schemeClr val="tx1"/>
                </a:solidFill>
              </a:rPr>
              <a:t>on-line</a:t>
            </a:r>
            <a:endParaRPr lang="it-IT" sz="4800" dirty="0">
              <a:solidFill>
                <a:schemeClr val="tx1"/>
              </a:solidFill>
            </a:endParaRPr>
          </a:p>
          <a:p>
            <a:pPr marL="457200" lvl="0" indent="-457200" algn="l">
              <a:buFont typeface="Wingdings" panose="05000000000000000000" pitchFamily="2" charset="2"/>
              <a:buChar char="Ø"/>
            </a:pPr>
            <a:r>
              <a:rPr lang="it-IT" sz="4800" dirty="0">
                <a:solidFill>
                  <a:schemeClr val="tx1"/>
                </a:solidFill>
              </a:rPr>
              <a:t>biblioteche </a:t>
            </a:r>
            <a:r>
              <a:rPr lang="it-IT" sz="4800" dirty="0" smtClean="0">
                <a:solidFill>
                  <a:schemeClr val="tx1"/>
                </a:solidFill>
              </a:rPr>
              <a:t>(mediazione bibliotecaria) fruibile </a:t>
            </a:r>
            <a:r>
              <a:rPr lang="it-IT" sz="4800" i="1" dirty="0">
                <a:solidFill>
                  <a:schemeClr val="tx1"/>
                </a:solidFill>
              </a:rPr>
              <a:t>on-line</a:t>
            </a:r>
            <a:endParaRPr lang="it-IT" sz="4800" dirty="0">
              <a:solidFill>
                <a:schemeClr val="tx1"/>
              </a:solidFill>
            </a:endParaRPr>
          </a:p>
          <a:p>
            <a:pPr algn="l"/>
            <a:r>
              <a:rPr lang="it-IT" sz="4800" dirty="0">
                <a:solidFill>
                  <a:schemeClr val="tx1"/>
                </a:solidFill>
              </a:rPr>
              <a:t> </a:t>
            </a:r>
          </a:p>
          <a:p>
            <a:pPr marL="457200" lvl="0" indent="-457200" algn="l">
              <a:buFont typeface="Arial" panose="020B0604020202020204" pitchFamily="34" charset="0"/>
              <a:buChar char="•"/>
            </a:pPr>
            <a:r>
              <a:rPr lang="it-IT" sz="4800" b="1" dirty="0">
                <a:solidFill>
                  <a:schemeClr val="tx1"/>
                </a:solidFill>
              </a:rPr>
              <a:t>Fisicità dei documenti</a:t>
            </a:r>
            <a:endParaRPr lang="it-IT" sz="4800" dirty="0">
              <a:solidFill>
                <a:schemeClr val="tx1"/>
              </a:solidFill>
            </a:endParaRPr>
          </a:p>
          <a:p>
            <a:pPr marL="457200" lvl="0" indent="-457200" algn="l">
              <a:buFont typeface="Wingdings" panose="05000000000000000000" pitchFamily="2" charset="2"/>
              <a:buChar char="Ø"/>
            </a:pPr>
            <a:r>
              <a:rPr lang="it-IT" sz="4800" dirty="0">
                <a:solidFill>
                  <a:schemeClr val="tx1"/>
                </a:solidFill>
              </a:rPr>
              <a:t>libri (digitalizzazione) fruibili </a:t>
            </a:r>
            <a:r>
              <a:rPr lang="it-IT" sz="4800" i="1" dirty="0" smtClean="0">
                <a:solidFill>
                  <a:schemeClr val="tx1"/>
                </a:solidFill>
              </a:rPr>
              <a:t>on-line</a:t>
            </a:r>
          </a:p>
          <a:p>
            <a:pPr marL="457200" lvl="0" indent="-457200" algn="l">
              <a:buFont typeface="Wingdings" panose="05000000000000000000" pitchFamily="2" charset="2"/>
              <a:buChar char="Ø"/>
            </a:pPr>
            <a:endParaRPr lang="it-IT" sz="4800" i="1" dirty="0">
              <a:solidFill>
                <a:schemeClr val="tx1"/>
              </a:solidFill>
            </a:endParaRPr>
          </a:p>
          <a:p>
            <a:pPr marL="457200" lvl="0" indent="-457200" algn="l">
              <a:buFont typeface="Arial" panose="020B0604020202020204" pitchFamily="34" charset="0"/>
              <a:buChar char="•"/>
            </a:pPr>
            <a:r>
              <a:rPr lang="it-IT" sz="4800" b="1" dirty="0" smtClean="0">
                <a:solidFill>
                  <a:schemeClr val="tx1"/>
                </a:solidFill>
              </a:rPr>
              <a:t>Conseguenze</a:t>
            </a:r>
            <a:endParaRPr lang="it-IT" sz="4800" b="1" dirty="0">
              <a:solidFill>
                <a:schemeClr val="tx1"/>
              </a:solidFill>
            </a:endParaRPr>
          </a:p>
          <a:p>
            <a:pPr marL="457200" lvl="0" indent="-457200" algn="l">
              <a:buFont typeface="Wingdings" panose="05000000000000000000" pitchFamily="2" charset="2"/>
              <a:buChar char="Ø"/>
            </a:pPr>
            <a:r>
              <a:rPr lang="it-IT" sz="4800" dirty="0">
                <a:solidFill>
                  <a:schemeClr val="tx1"/>
                </a:solidFill>
              </a:rPr>
              <a:t>m</a:t>
            </a:r>
            <a:r>
              <a:rPr lang="it-IT" sz="4800" dirty="0" smtClean="0">
                <a:solidFill>
                  <a:schemeClr val="tx1"/>
                </a:solidFill>
              </a:rPr>
              <a:t>igliore conoscenza dei patrimoni, dell’accessibilità dei documenti e degli strumenti che consentono di raggiungerli</a:t>
            </a:r>
          </a:p>
          <a:p>
            <a:pPr marL="457200" lvl="0" indent="-457200" algn="l">
              <a:buFont typeface="Wingdings" panose="05000000000000000000" pitchFamily="2" charset="2"/>
              <a:buChar char="Ø"/>
            </a:pPr>
            <a:r>
              <a:rPr lang="it-IT" sz="4800" dirty="0">
                <a:solidFill>
                  <a:schemeClr val="tx1"/>
                </a:solidFill>
              </a:rPr>
              <a:t>e</a:t>
            </a:r>
            <a:r>
              <a:rPr lang="it-IT" sz="4800" dirty="0" smtClean="0">
                <a:solidFill>
                  <a:schemeClr val="tx1"/>
                </a:solidFill>
              </a:rPr>
              <a:t>spansione della catalogazione in collaborazione tra più enti e aumento della comunicazione tra fornitori di servizi (bibliotecari)</a:t>
            </a:r>
          </a:p>
          <a:p>
            <a:endParaRPr lang="it-IT" dirty="0"/>
          </a:p>
        </p:txBody>
      </p:sp>
    </p:spTree>
    <p:extLst>
      <p:ext uri="{BB962C8B-B14F-4D97-AF65-F5344CB8AC3E}">
        <p14:creationId xmlns:p14="http://schemas.microsoft.com/office/powerpoint/2010/main" val="10418927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19256" cy="4882554"/>
          </a:xfrm>
        </p:spPr>
        <p:txBody>
          <a:bodyPr/>
          <a:lstStyle/>
          <a:p>
            <a:endParaRPr lang="it-IT" dirty="0"/>
          </a:p>
        </p:txBody>
      </p:sp>
      <p:sp>
        <p:nvSpPr>
          <p:cNvPr id="3" name="Segnaposto contenuto 2"/>
          <p:cNvSpPr>
            <a:spLocks noGrp="1"/>
          </p:cNvSpPr>
          <p:nvPr>
            <p:ph idx="1"/>
          </p:nvPr>
        </p:nvSpPr>
        <p:spPr>
          <a:xfrm>
            <a:off x="209070" y="5805264"/>
            <a:ext cx="8611402" cy="720080"/>
          </a:xfrm>
        </p:spPr>
        <p:txBody>
          <a:bodyPr>
            <a:normAutofit fontScale="92500" lnSpcReduction="10000"/>
          </a:bodyPr>
          <a:lstStyle/>
          <a:p>
            <a:pPr marL="0" indent="0">
              <a:buNone/>
            </a:pPr>
            <a:r>
              <a:rPr lang="it-IT" sz="2400" dirty="0" smtClean="0"/>
              <a:t>Fig. 10: catalogo in forma di schedario ligneo a cassetti </a:t>
            </a:r>
            <a:r>
              <a:rPr lang="it-IT" sz="2400" dirty="0"/>
              <a:t>(Biblioteca Civica "A. Mai", Bergamo</a:t>
            </a:r>
            <a:r>
              <a:rPr lang="it-IT" sz="2400" dirty="0" smtClean="0"/>
              <a:t>) </a:t>
            </a:r>
            <a:r>
              <a:rPr lang="it-IT" sz="1200" dirty="0" smtClean="0">
                <a:solidFill>
                  <a:srgbClr val="FF0000"/>
                </a:solidFill>
              </a:rPr>
              <a:t>[fonte: &lt;http</a:t>
            </a:r>
            <a:r>
              <a:rPr lang="it-IT" sz="1200" dirty="0">
                <a:solidFill>
                  <a:srgbClr val="FF0000"/>
                </a:solidFill>
              </a:rPr>
              <a:t>://</a:t>
            </a:r>
            <a:r>
              <a:rPr lang="it-IT" sz="1200" dirty="0" smtClean="0">
                <a:solidFill>
                  <a:srgbClr val="FF0000"/>
                </a:solidFill>
              </a:rPr>
              <a:t>verde-salvia.blogspot.it/2010/07/spasso-con-zucchina.html</a:t>
            </a:r>
            <a:r>
              <a:rPr lang="it-IT" sz="1200" dirty="0">
                <a:solidFill>
                  <a:srgbClr val="FF0000"/>
                </a:solidFill>
              </a:rPr>
              <a:t>&gt;</a:t>
            </a:r>
            <a:r>
              <a:rPr lang="it-IT" sz="1200" dirty="0" smtClean="0">
                <a:solidFill>
                  <a:srgbClr val="FF0000"/>
                </a:solidFill>
              </a:rPr>
              <a:t>]</a:t>
            </a:r>
            <a:endParaRPr lang="it-IT" sz="1200" dirty="0">
              <a:solidFill>
                <a:srgbClr val="FF0000"/>
              </a:solidFill>
            </a:endParaRPr>
          </a:p>
        </p:txBody>
      </p:sp>
      <p:pic>
        <p:nvPicPr>
          <p:cNvPr id="11266" name="Picture 2" descr="C:\Users\Il Zio\Desktop\lezione RIDI 30.11.2015\figg. pro lezione Ridi\10 schedario Biblioteca Mai pro Rid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8778239" cy="5184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00440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91264" cy="5591326"/>
          </a:xfrm>
        </p:spPr>
        <p:txBody>
          <a:bodyPr/>
          <a:lstStyle/>
          <a:p>
            <a:endParaRPr lang="it-IT" dirty="0"/>
          </a:p>
        </p:txBody>
      </p:sp>
      <p:sp>
        <p:nvSpPr>
          <p:cNvPr id="3" name="Segnaposto contenuto 2"/>
          <p:cNvSpPr>
            <a:spLocks noGrp="1"/>
          </p:cNvSpPr>
          <p:nvPr>
            <p:ph idx="1"/>
          </p:nvPr>
        </p:nvSpPr>
        <p:spPr>
          <a:xfrm>
            <a:off x="335319" y="5949280"/>
            <a:ext cx="8229600" cy="720080"/>
          </a:xfrm>
        </p:spPr>
        <p:txBody>
          <a:bodyPr>
            <a:normAutofit/>
          </a:bodyPr>
          <a:lstStyle/>
          <a:p>
            <a:pPr marL="0" indent="0">
              <a:buNone/>
            </a:pPr>
            <a:r>
              <a:rPr lang="it-IT" sz="2000" dirty="0" smtClean="0"/>
              <a:t>Fig. 11: schede di catalogo cartaceo all'interno di un cassetto ligneo (Biblioteca Civica "A. Mai", Bergamo) </a:t>
            </a:r>
            <a:r>
              <a:rPr lang="it-IT" sz="1000" dirty="0" smtClean="0">
                <a:solidFill>
                  <a:srgbClr val="FF0000"/>
                </a:solidFill>
              </a:rPr>
              <a:t>[fonte: vedi la didascalia della fig. 10]</a:t>
            </a:r>
            <a:endParaRPr lang="it-IT" sz="1000" dirty="0">
              <a:solidFill>
                <a:srgbClr val="FF0000"/>
              </a:solidFill>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602" y="188640"/>
            <a:ext cx="7569766" cy="5677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80969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778098"/>
          </a:xfrm>
        </p:spPr>
        <p:txBody>
          <a:bodyPr>
            <a:normAutofit/>
          </a:bodyPr>
          <a:lstStyle/>
          <a:p>
            <a:r>
              <a:rPr lang="it-IT" sz="3000" b="1" cap="small" dirty="0"/>
              <a:t>0] Finalità e contesto</a:t>
            </a:r>
            <a:endParaRPr lang="it-IT" sz="3000" dirty="0"/>
          </a:p>
        </p:txBody>
      </p:sp>
      <p:sp>
        <p:nvSpPr>
          <p:cNvPr id="3" name="Segnaposto contenuto 2"/>
          <p:cNvSpPr>
            <a:spLocks noGrp="1"/>
          </p:cNvSpPr>
          <p:nvPr>
            <p:ph idx="1"/>
          </p:nvPr>
        </p:nvSpPr>
        <p:spPr/>
        <p:txBody>
          <a:bodyPr>
            <a:normAutofit fontScale="92500"/>
          </a:bodyPr>
          <a:lstStyle/>
          <a:p>
            <a:pPr algn="just"/>
            <a:r>
              <a:rPr lang="it-IT" sz="2600" b="1" dirty="0"/>
              <a:t>0.1]</a:t>
            </a:r>
            <a:r>
              <a:rPr lang="it-IT" sz="2600" dirty="0"/>
              <a:t> finalità: presentare alcune delle principali caratteristiche materiali e gestionali dei </a:t>
            </a:r>
            <a:r>
              <a:rPr lang="it-IT" sz="2600" dirty="0" smtClean="0"/>
              <a:t>fondi antichi delle biblioteche rapportate ad </a:t>
            </a:r>
            <a:r>
              <a:rPr lang="it-IT" sz="2600" dirty="0"/>
              <a:t>alcuni recenti sviluppi nel settore a livello di fruizione e di gestione</a:t>
            </a:r>
          </a:p>
          <a:p>
            <a:pPr marL="0" indent="0" algn="just">
              <a:buNone/>
            </a:pPr>
            <a:endParaRPr lang="it-IT" sz="2600" dirty="0"/>
          </a:p>
          <a:p>
            <a:pPr algn="just"/>
            <a:r>
              <a:rPr lang="it-IT" sz="2600" b="1" dirty="0"/>
              <a:t>0.2]</a:t>
            </a:r>
            <a:r>
              <a:rPr lang="it-IT" sz="2600" dirty="0"/>
              <a:t> contesto: la lezione viene presentata all’interno di un corso di Biblioteconomia non orientato in modo specifico sul materiale librario antico e come tale avrà valore di introduzione generale </a:t>
            </a:r>
            <a:r>
              <a:rPr lang="it-IT" sz="2600" u="sng" dirty="0"/>
              <a:t>su una porzione della realtà bibliotecaria </a:t>
            </a:r>
            <a:r>
              <a:rPr lang="it-IT" sz="2600" dirty="0"/>
              <a:t>che, a seconda dei punti di vista, può assumere carattere di </a:t>
            </a:r>
            <a:r>
              <a:rPr lang="it-IT" sz="2600" u="sng" dirty="0"/>
              <a:t>assoluta preminenza</a:t>
            </a:r>
            <a:r>
              <a:rPr lang="it-IT" sz="2600" dirty="0"/>
              <a:t> </a:t>
            </a:r>
            <a:r>
              <a:rPr lang="it-IT" sz="2600" dirty="0" smtClean="0"/>
              <a:t> o </a:t>
            </a:r>
            <a:r>
              <a:rPr lang="it-IT" sz="2600" dirty="0"/>
              <a:t>di </a:t>
            </a:r>
            <a:r>
              <a:rPr lang="it-IT" sz="2600" u="sng" dirty="0"/>
              <a:t>spiccata </a:t>
            </a:r>
            <a:r>
              <a:rPr lang="it-IT" sz="2600" u="sng" dirty="0" smtClean="0"/>
              <a:t>marginalità</a:t>
            </a:r>
            <a:endParaRPr lang="it-IT" sz="2600" dirty="0"/>
          </a:p>
          <a:p>
            <a:endParaRPr lang="it-IT" dirty="0"/>
          </a:p>
        </p:txBody>
      </p:sp>
    </p:spTree>
    <p:extLst>
      <p:ext uri="{BB962C8B-B14F-4D97-AF65-F5344CB8AC3E}">
        <p14:creationId xmlns:p14="http://schemas.microsoft.com/office/powerpoint/2010/main" val="14250560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075240" cy="274042"/>
          </a:xfrm>
        </p:spPr>
        <p:txBody>
          <a:bodyPr>
            <a:normAutofit fontScale="90000"/>
          </a:bodyPr>
          <a:lstStyle/>
          <a:p>
            <a:endParaRPr lang="it-IT" dirty="0"/>
          </a:p>
        </p:txBody>
      </p:sp>
      <p:sp>
        <p:nvSpPr>
          <p:cNvPr id="3" name="Segnaposto contenuto 2"/>
          <p:cNvSpPr>
            <a:spLocks noGrp="1"/>
          </p:cNvSpPr>
          <p:nvPr>
            <p:ph idx="1"/>
          </p:nvPr>
        </p:nvSpPr>
        <p:spPr>
          <a:xfrm>
            <a:off x="457200" y="620688"/>
            <a:ext cx="8229600" cy="5505475"/>
          </a:xfrm>
        </p:spPr>
        <p:txBody>
          <a:bodyPr>
            <a:normAutofit/>
          </a:bodyPr>
          <a:lstStyle/>
          <a:p>
            <a:r>
              <a:rPr lang="it-IT" sz="2000" b="1" dirty="0" smtClean="0"/>
              <a:t>Esempio di come i progressi nella catalogazione attenuino la rarità attribuita a un'edizione antica: </a:t>
            </a:r>
            <a:r>
              <a:rPr lang="it-IT" sz="2000" dirty="0"/>
              <a:t>Angelo da Chivasso, </a:t>
            </a:r>
            <a:r>
              <a:rPr lang="it-IT" sz="2000" i="1" dirty="0"/>
              <a:t>Summa Angelica</a:t>
            </a:r>
            <a:r>
              <a:rPr lang="it-IT" sz="2000" dirty="0"/>
              <a:t>, Venezia, Paganino, </a:t>
            </a:r>
            <a:r>
              <a:rPr lang="it-IT" sz="2000" dirty="0" smtClean="0"/>
              <a:t>1511</a:t>
            </a:r>
            <a:endParaRPr lang="it-IT" sz="2000" dirty="0"/>
          </a:p>
          <a:p>
            <a:endParaRPr lang="it-IT" sz="2000" dirty="0"/>
          </a:p>
          <a:p>
            <a:pPr>
              <a:buFont typeface="Wingdings" panose="05000000000000000000" pitchFamily="2" charset="2"/>
              <a:buChar char="Ø"/>
            </a:pPr>
            <a:r>
              <a:rPr lang="it-IT" sz="2000" dirty="0"/>
              <a:t>I) </a:t>
            </a:r>
            <a:r>
              <a:rPr lang="it-IT" sz="2000" dirty="0" smtClean="0"/>
              <a:t>Angela Nuovo, </a:t>
            </a:r>
            <a:r>
              <a:rPr lang="it-IT" sz="2000" cap="small" dirty="0" smtClean="0"/>
              <a:t>1990</a:t>
            </a:r>
            <a:r>
              <a:rPr lang="it-IT" sz="2000" dirty="0" smtClean="0"/>
              <a:t>: </a:t>
            </a:r>
            <a:r>
              <a:rPr lang="it-IT" sz="2000" dirty="0"/>
              <a:t>3 copie </a:t>
            </a:r>
            <a:r>
              <a:rPr lang="it-IT" sz="2000" dirty="0" smtClean="0"/>
              <a:t>segnalate </a:t>
            </a:r>
            <a:r>
              <a:rPr lang="it-IT" sz="1000" dirty="0" smtClean="0">
                <a:solidFill>
                  <a:srgbClr val="FF0000"/>
                </a:solidFill>
              </a:rPr>
              <a:t>[fonte:  Angela </a:t>
            </a:r>
            <a:r>
              <a:rPr lang="it-IT" sz="1000" cap="small" dirty="0">
                <a:solidFill>
                  <a:srgbClr val="FF0000"/>
                </a:solidFill>
              </a:rPr>
              <a:t>Nuovo</a:t>
            </a:r>
            <a:r>
              <a:rPr lang="it-IT" sz="1000" dirty="0">
                <a:solidFill>
                  <a:srgbClr val="FF0000"/>
                </a:solidFill>
              </a:rPr>
              <a:t>, </a:t>
            </a:r>
            <a:r>
              <a:rPr lang="it-IT" sz="1000" i="1" dirty="0">
                <a:solidFill>
                  <a:srgbClr val="FF0000"/>
                </a:solidFill>
              </a:rPr>
              <a:t>Alessandro </a:t>
            </a:r>
            <a:r>
              <a:rPr lang="it-IT" sz="1000" i="1" dirty="0" err="1">
                <a:solidFill>
                  <a:srgbClr val="FF0000"/>
                </a:solidFill>
              </a:rPr>
              <a:t>Paganino</a:t>
            </a:r>
            <a:r>
              <a:rPr lang="it-IT" sz="1000" i="1" dirty="0">
                <a:solidFill>
                  <a:srgbClr val="FF0000"/>
                </a:solidFill>
              </a:rPr>
              <a:t> (1509</a:t>
            </a:r>
            <a:r>
              <a:rPr lang="it-IT" sz="1000" i="1" cap="small" dirty="0">
                <a:solidFill>
                  <a:srgbClr val="FF0000"/>
                </a:solidFill>
              </a:rPr>
              <a:t>-</a:t>
            </a:r>
            <a:r>
              <a:rPr lang="it-IT" sz="1000" i="1" dirty="0">
                <a:solidFill>
                  <a:srgbClr val="FF0000"/>
                </a:solidFill>
              </a:rPr>
              <a:t>1538)</a:t>
            </a:r>
            <a:r>
              <a:rPr lang="it-IT" sz="1000" dirty="0">
                <a:solidFill>
                  <a:srgbClr val="FF0000"/>
                </a:solidFill>
              </a:rPr>
              <a:t>, Padova, Antenore, </a:t>
            </a:r>
            <a:r>
              <a:rPr lang="it-IT" sz="1000" dirty="0" smtClean="0">
                <a:solidFill>
                  <a:srgbClr val="FF0000"/>
                </a:solidFill>
              </a:rPr>
              <a:t>1990]</a:t>
            </a:r>
            <a:endParaRPr lang="it-IT" sz="1000" dirty="0">
              <a:solidFill>
                <a:srgbClr val="FF0000"/>
              </a:solidFill>
            </a:endParaRPr>
          </a:p>
          <a:p>
            <a:pPr>
              <a:buFont typeface="Wingdings" panose="05000000000000000000" pitchFamily="2" charset="2"/>
              <a:buChar char="Ø"/>
            </a:pPr>
            <a:r>
              <a:rPr lang="it-IT" sz="2000" dirty="0" smtClean="0"/>
              <a:t>II</a:t>
            </a:r>
            <a:r>
              <a:rPr lang="it-IT" sz="2000" dirty="0"/>
              <a:t>) Angela Nuovo, </a:t>
            </a:r>
            <a:r>
              <a:rPr lang="it-IT" sz="2000" dirty="0" smtClean="0"/>
              <a:t>2007: 34 </a:t>
            </a:r>
            <a:r>
              <a:rPr lang="it-IT" sz="2000" dirty="0"/>
              <a:t>copie </a:t>
            </a:r>
            <a:r>
              <a:rPr lang="it-IT" sz="2000" dirty="0" smtClean="0"/>
              <a:t>segnalate </a:t>
            </a:r>
            <a:r>
              <a:rPr lang="it-IT" sz="1000" cap="small" dirty="0" smtClean="0">
                <a:solidFill>
                  <a:srgbClr val="FF0000"/>
                </a:solidFill>
              </a:rPr>
              <a:t>[</a:t>
            </a:r>
            <a:r>
              <a:rPr lang="it-IT" sz="1000" dirty="0">
                <a:solidFill>
                  <a:srgbClr val="FF0000"/>
                </a:solidFill>
              </a:rPr>
              <a:t>fonte: Angela </a:t>
            </a:r>
            <a:r>
              <a:rPr lang="it-IT" sz="1000" cap="small" dirty="0">
                <a:solidFill>
                  <a:srgbClr val="FF0000"/>
                </a:solidFill>
              </a:rPr>
              <a:t>Nuovo</a:t>
            </a:r>
            <a:r>
              <a:rPr lang="it-IT" sz="1000" dirty="0">
                <a:solidFill>
                  <a:srgbClr val="FF0000"/>
                </a:solidFill>
              </a:rPr>
              <a:t>, </a:t>
            </a:r>
            <a:r>
              <a:rPr lang="it-IT" sz="1000" i="1" dirty="0">
                <a:solidFill>
                  <a:srgbClr val="FF0000"/>
                </a:solidFill>
              </a:rPr>
              <a:t>Da Paganini a Giolito: come il censimento ha cambiato (e in meglio) la mia vita</a:t>
            </a:r>
            <a:r>
              <a:rPr lang="it-IT" sz="1000" dirty="0">
                <a:solidFill>
                  <a:srgbClr val="FF0000"/>
                </a:solidFill>
              </a:rPr>
              <a:t>, in</a:t>
            </a:r>
            <a:r>
              <a:rPr lang="it-IT" sz="1000" i="1" dirty="0">
                <a:solidFill>
                  <a:srgbClr val="FF0000"/>
                </a:solidFill>
              </a:rPr>
              <a:t> Il libro italiano del XVI secolo, conferme e novità in Edit-16</a:t>
            </a:r>
            <a:r>
              <a:rPr lang="it-IT" sz="1000" dirty="0">
                <a:solidFill>
                  <a:srgbClr val="FF0000"/>
                </a:solidFill>
              </a:rPr>
              <a:t>, a cura di Rosaria Maria </a:t>
            </a:r>
            <a:r>
              <a:rPr lang="it-IT" sz="1000" cap="small" dirty="0">
                <a:solidFill>
                  <a:srgbClr val="FF0000"/>
                </a:solidFill>
              </a:rPr>
              <a:t>Servello</a:t>
            </a:r>
            <a:r>
              <a:rPr lang="it-IT" sz="1000" dirty="0">
                <a:solidFill>
                  <a:srgbClr val="FF0000"/>
                </a:solidFill>
              </a:rPr>
              <a:t>, Roma, ICCU, 2007, pp. 94-104</a:t>
            </a:r>
            <a:r>
              <a:rPr lang="it-IT" sz="1000" dirty="0" smtClean="0">
                <a:solidFill>
                  <a:srgbClr val="FF0000"/>
                </a:solidFill>
              </a:rPr>
              <a:t>]</a:t>
            </a:r>
            <a:endParaRPr lang="it-IT" sz="2000" dirty="0"/>
          </a:p>
          <a:p>
            <a:pPr>
              <a:buFont typeface="Wingdings" panose="05000000000000000000" pitchFamily="2" charset="2"/>
              <a:buChar char="Ø"/>
            </a:pPr>
            <a:r>
              <a:rPr lang="it-IT" sz="2000" dirty="0"/>
              <a:t>III) </a:t>
            </a:r>
            <a:r>
              <a:rPr lang="it-IT" sz="2000" cap="small" dirty="0" smtClean="0"/>
              <a:t>Edit16</a:t>
            </a:r>
            <a:r>
              <a:rPr lang="it-IT" sz="2000" dirty="0"/>
              <a:t>, novembre 2015: 42 copie + 1 copia in </a:t>
            </a:r>
            <a:r>
              <a:rPr lang="it-IT" sz="2000" dirty="0" smtClean="0"/>
              <a:t>attesa di conferma </a:t>
            </a:r>
            <a:r>
              <a:rPr lang="it-IT" sz="1000" cap="small" dirty="0" smtClean="0">
                <a:solidFill>
                  <a:srgbClr val="FF0000"/>
                </a:solidFill>
              </a:rPr>
              <a:t>[</a:t>
            </a:r>
            <a:r>
              <a:rPr lang="it-IT" sz="1000" dirty="0" smtClean="0">
                <a:solidFill>
                  <a:srgbClr val="FF0000"/>
                </a:solidFill>
              </a:rPr>
              <a:t>fonte</a:t>
            </a:r>
            <a:r>
              <a:rPr lang="it-IT" sz="1000" dirty="0">
                <a:solidFill>
                  <a:srgbClr val="FF0000"/>
                </a:solidFill>
              </a:rPr>
              <a:t>: </a:t>
            </a:r>
            <a:r>
              <a:rPr lang="it-IT" sz="1000" cap="small" dirty="0" smtClean="0">
                <a:solidFill>
                  <a:srgbClr val="FF0000"/>
                </a:solidFill>
              </a:rPr>
              <a:t>Edit16 </a:t>
            </a:r>
            <a:r>
              <a:rPr lang="it-IT" sz="1000" cap="small" dirty="0">
                <a:solidFill>
                  <a:srgbClr val="FF0000"/>
                </a:solidFill>
              </a:rPr>
              <a:t>= </a:t>
            </a:r>
            <a:r>
              <a:rPr lang="it-IT" sz="1000" i="1" dirty="0">
                <a:solidFill>
                  <a:srgbClr val="FF0000"/>
                </a:solidFill>
              </a:rPr>
              <a:t>Censimento nazionale delle edizioni italiane del XVI secolo</a:t>
            </a:r>
            <a:r>
              <a:rPr lang="it-IT" sz="1000" dirty="0">
                <a:solidFill>
                  <a:srgbClr val="FF0000"/>
                </a:solidFill>
              </a:rPr>
              <a:t>, a cura dell’ICCU: </a:t>
            </a:r>
            <a:r>
              <a:rPr lang="it-IT" sz="1000" u="sng" dirty="0" smtClean="0">
                <a:solidFill>
                  <a:srgbClr val="FF0000"/>
                </a:solidFill>
                <a:hlinkClick r:id="rId2"/>
              </a:rPr>
              <a:t>http</a:t>
            </a:r>
            <a:r>
              <a:rPr lang="it-IT" sz="1000" u="sng" dirty="0">
                <a:solidFill>
                  <a:srgbClr val="FF0000"/>
                </a:solidFill>
                <a:hlinkClick r:id="rId2"/>
              </a:rPr>
              <a:t>://</a:t>
            </a:r>
            <a:r>
              <a:rPr lang="it-IT" sz="1000" u="sng" dirty="0" smtClean="0">
                <a:solidFill>
                  <a:srgbClr val="FF0000"/>
                </a:solidFill>
                <a:hlinkClick r:id="rId2"/>
              </a:rPr>
              <a:t>edit16.iccu.sbn.it/</a:t>
            </a:r>
            <a:r>
              <a:rPr lang="it-IT" sz="1000" u="sng" dirty="0" err="1" smtClean="0">
                <a:solidFill>
                  <a:srgbClr val="FF0000"/>
                </a:solidFill>
                <a:hlinkClick r:id="rId2"/>
              </a:rPr>
              <a:t>web_iccu</a:t>
            </a:r>
            <a:r>
              <a:rPr lang="it-IT" sz="1000" u="sng" dirty="0" smtClean="0">
                <a:solidFill>
                  <a:srgbClr val="FF0000"/>
                </a:solidFill>
                <a:hlinkClick r:id="rId2"/>
              </a:rPr>
              <a:t>/imain.htm</a:t>
            </a:r>
            <a:r>
              <a:rPr lang="it-IT" sz="1000" dirty="0" smtClean="0">
                <a:solidFill>
                  <a:srgbClr val="FF0000"/>
                </a:solidFill>
              </a:rPr>
              <a:t>]</a:t>
            </a:r>
            <a:endParaRPr lang="it-IT" sz="1000" dirty="0">
              <a:solidFill>
                <a:srgbClr val="FF0000"/>
              </a:solidFill>
            </a:endParaRPr>
          </a:p>
          <a:p>
            <a:endParaRPr lang="it-IT" dirty="0"/>
          </a:p>
        </p:txBody>
      </p:sp>
    </p:spTree>
    <p:extLst>
      <p:ext uri="{BB962C8B-B14F-4D97-AF65-F5344CB8AC3E}">
        <p14:creationId xmlns:p14="http://schemas.microsoft.com/office/powerpoint/2010/main" val="14743745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79512" y="188641"/>
            <a:ext cx="8784976" cy="720080"/>
          </a:xfrm>
        </p:spPr>
        <p:txBody>
          <a:bodyPr>
            <a:normAutofit fontScale="90000"/>
          </a:bodyPr>
          <a:lstStyle/>
          <a:p>
            <a:endParaRPr lang="it-IT" dirty="0"/>
          </a:p>
        </p:txBody>
      </p:sp>
      <p:sp>
        <p:nvSpPr>
          <p:cNvPr id="3" name="Sottotitolo 2"/>
          <p:cNvSpPr>
            <a:spLocks noGrp="1"/>
          </p:cNvSpPr>
          <p:nvPr>
            <p:ph type="subTitle" idx="1"/>
          </p:nvPr>
        </p:nvSpPr>
        <p:spPr>
          <a:xfrm>
            <a:off x="251520" y="1196752"/>
            <a:ext cx="8784976" cy="4320480"/>
          </a:xfrm>
        </p:spPr>
        <p:txBody>
          <a:bodyPr>
            <a:noAutofit/>
          </a:bodyPr>
          <a:lstStyle/>
          <a:p>
            <a:pPr algn="just"/>
            <a:r>
              <a:rPr lang="it-IT" sz="2200" b="1" dirty="0">
                <a:solidFill>
                  <a:schemeClr val="tx1"/>
                </a:solidFill>
              </a:rPr>
              <a:t>3.2] </a:t>
            </a:r>
            <a:r>
              <a:rPr lang="it-IT" sz="2200" b="1" u="sng" dirty="0" smtClean="0">
                <a:solidFill>
                  <a:schemeClr val="tx1"/>
                </a:solidFill>
              </a:rPr>
              <a:t>Ampliamento</a:t>
            </a:r>
            <a:r>
              <a:rPr lang="it-IT" sz="2200" b="1" dirty="0" smtClean="0">
                <a:solidFill>
                  <a:schemeClr val="tx1"/>
                </a:solidFill>
              </a:rPr>
              <a:t> </a:t>
            </a:r>
            <a:r>
              <a:rPr lang="it-IT" sz="2200" b="1" dirty="0">
                <a:solidFill>
                  <a:schemeClr val="tx1"/>
                </a:solidFill>
              </a:rPr>
              <a:t>temporale e tipologico </a:t>
            </a:r>
            <a:r>
              <a:rPr lang="it-IT" sz="2200" b="1" dirty="0" smtClean="0">
                <a:solidFill>
                  <a:schemeClr val="tx1"/>
                </a:solidFill>
              </a:rPr>
              <a:t>dei documenti </a:t>
            </a:r>
            <a:r>
              <a:rPr lang="it-IT" sz="2200" b="1" dirty="0">
                <a:solidFill>
                  <a:schemeClr val="tx1"/>
                </a:solidFill>
              </a:rPr>
              <a:t>che rientrano nei fondi antichi e speciali</a:t>
            </a:r>
            <a:endParaRPr lang="it-IT" sz="2200" dirty="0">
              <a:solidFill>
                <a:schemeClr val="tx1"/>
              </a:solidFill>
            </a:endParaRPr>
          </a:p>
          <a:p>
            <a:pPr marL="342900" lvl="0" indent="-342900" algn="just">
              <a:buFont typeface="Arial" panose="020B0604020202020204" pitchFamily="34" charset="0"/>
              <a:buChar char="•"/>
            </a:pPr>
            <a:r>
              <a:rPr lang="it-IT" sz="2200" dirty="0">
                <a:solidFill>
                  <a:schemeClr val="tx1"/>
                </a:solidFill>
              </a:rPr>
              <a:t>tendenza a conferire valore culturale / documentario a molteplici tipologie di documenti prodotti </a:t>
            </a:r>
            <a:r>
              <a:rPr lang="it-IT" sz="2200" dirty="0" smtClean="0">
                <a:solidFill>
                  <a:schemeClr val="tx1"/>
                </a:solidFill>
              </a:rPr>
              <a:t>anche in </a:t>
            </a:r>
            <a:r>
              <a:rPr lang="it-IT" sz="2200" dirty="0">
                <a:solidFill>
                  <a:schemeClr val="tx1"/>
                </a:solidFill>
              </a:rPr>
              <a:t>epoche </a:t>
            </a:r>
            <a:r>
              <a:rPr lang="it-IT" sz="2200" dirty="0" smtClean="0">
                <a:solidFill>
                  <a:schemeClr val="tx1"/>
                </a:solidFill>
              </a:rPr>
              <a:t>recenti (d'altra parte è oggi possibile gestire </a:t>
            </a:r>
            <a:r>
              <a:rPr lang="it-IT" sz="2200" dirty="0">
                <a:solidFill>
                  <a:schemeClr val="tx1"/>
                </a:solidFill>
              </a:rPr>
              <a:t>un numero enorme di record bibliografici e di </a:t>
            </a:r>
            <a:r>
              <a:rPr lang="it-IT" sz="2200" dirty="0" smtClean="0">
                <a:solidFill>
                  <a:schemeClr val="tx1"/>
                </a:solidFill>
              </a:rPr>
              <a:t>documenti)</a:t>
            </a:r>
            <a:endParaRPr lang="it-IT" sz="2200" dirty="0">
              <a:solidFill>
                <a:schemeClr val="tx1"/>
              </a:solidFill>
            </a:endParaRPr>
          </a:p>
          <a:p>
            <a:pPr marL="342900" lvl="0" indent="-342900" algn="just">
              <a:buFont typeface="Arial" panose="020B0604020202020204" pitchFamily="34" charset="0"/>
              <a:buChar char="•"/>
            </a:pPr>
            <a:r>
              <a:rPr lang="it-IT" sz="2200" dirty="0" smtClean="0">
                <a:solidFill>
                  <a:schemeClr val="tx1"/>
                </a:solidFill>
              </a:rPr>
              <a:t>tendenza allo spostamento </a:t>
            </a:r>
            <a:r>
              <a:rPr lang="it-IT" sz="2200" dirty="0">
                <a:solidFill>
                  <a:schemeClr val="tx1"/>
                </a:solidFill>
              </a:rPr>
              <a:t>in </a:t>
            </a:r>
            <a:r>
              <a:rPr lang="it-IT" sz="2200" dirty="0" smtClean="0">
                <a:solidFill>
                  <a:schemeClr val="tx1"/>
                </a:solidFill>
              </a:rPr>
              <a:t>avanti </a:t>
            </a:r>
            <a:r>
              <a:rPr lang="it-IT" sz="2200" dirty="0">
                <a:solidFill>
                  <a:schemeClr val="tx1"/>
                </a:solidFill>
              </a:rPr>
              <a:t>della barriera cronologica del libro “antico</a:t>
            </a:r>
            <a:r>
              <a:rPr lang="it-IT" sz="2200" dirty="0" smtClean="0">
                <a:solidFill>
                  <a:schemeClr val="tx1"/>
                </a:solidFill>
              </a:rPr>
              <a:t>”</a:t>
            </a:r>
          </a:p>
          <a:p>
            <a:pPr marL="342900" indent="-342900" algn="just">
              <a:buFont typeface="Arial" panose="020B0604020202020204" pitchFamily="34" charset="0"/>
              <a:buChar char="•"/>
            </a:pPr>
            <a:r>
              <a:rPr lang="it-IT" sz="2200" dirty="0">
                <a:solidFill>
                  <a:schemeClr val="tx1"/>
                </a:solidFill>
              </a:rPr>
              <a:t>l’accesso a tutto per tutti diventa sempre più irrinunciabile</a:t>
            </a:r>
          </a:p>
          <a:p>
            <a:pPr marL="342900" lvl="0" indent="-342900" algn="l">
              <a:buFont typeface="Wingdings" panose="05000000000000000000" pitchFamily="2" charset="2"/>
              <a:buChar char="§"/>
            </a:pPr>
            <a:endParaRPr lang="it-IT" sz="2200" dirty="0"/>
          </a:p>
        </p:txBody>
      </p:sp>
    </p:spTree>
    <p:extLst>
      <p:ext uri="{BB962C8B-B14F-4D97-AF65-F5344CB8AC3E}">
        <p14:creationId xmlns:p14="http://schemas.microsoft.com/office/powerpoint/2010/main" val="21949018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flipV="1">
            <a:off x="251520" y="142922"/>
            <a:ext cx="8712968" cy="45719"/>
          </a:xfrm>
        </p:spPr>
        <p:txBody>
          <a:bodyPr>
            <a:normAutofit fontScale="90000"/>
          </a:bodyPr>
          <a:lstStyle/>
          <a:p>
            <a:endParaRPr lang="it-IT" dirty="0"/>
          </a:p>
        </p:txBody>
      </p:sp>
      <p:sp>
        <p:nvSpPr>
          <p:cNvPr id="3" name="Sottotitolo 2"/>
          <p:cNvSpPr>
            <a:spLocks noGrp="1"/>
          </p:cNvSpPr>
          <p:nvPr>
            <p:ph type="subTitle" idx="1"/>
          </p:nvPr>
        </p:nvSpPr>
        <p:spPr>
          <a:xfrm>
            <a:off x="251520" y="188640"/>
            <a:ext cx="8784976" cy="6552728"/>
          </a:xfrm>
        </p:spPr>
        <p:txBody>
          <a:bodyPr>
            <a:noAutofit/>
          </a:bodyPr>
          <a:lstStyle/>
          <a:p>
            <a:pPr algn="l"/>
            <a:endParaRPr lang="it-IT" sz="2000" b="1" dirty="0" smtClean="0">
              <a:solidFill>
                <a:schemeClr val="tx1"/>
              </a:solidFill>
            </a:endParaRPr>
          </a:p>
          <a:p>
            <a:pPr algn="l"/>
            <a:r>
              <a:rPr lang="it-IT" sz="2000" b="1" dirty="0" smtClean="0">
                <a:solidFill>
                  <a:schemeClr val="tx1"/>
                </a:solidFill>
              </a:rPr>
              <a:t>3.3</a:t>
            </a:r>
            <a:r>
              <a:rPr lang="it-IT" sz="2000" b="1" dirty="0">
                <a:solidFill>
                  <a:schemeClr val="tx1"/>
                </a:solidFill>
              </a:rPr>
              <a:t>] Punti di </a:t>
            </a:r>
            <a:r>
              <a:rPr lang="it-IT" sz="2000" b="1" u="sng" dirty="0">
                <a:solidFill>
                  <a:schemeClr val="tx1"/>
                </a:solidFill>
              </a:rPr>
              <a:t>criticità</a:t>
            </a:r>
            <a:r>
              <a:rPr lang="it-IT" sz="2000" b="1" dirty="0">
                <a:solidFill>
                  <a:schemeClr val="tx1"/>
                </a:solidFill>
              </a:rPr>
              <a:t> </a:t>
            </a:r>
            <a:r>
              <a:rPr lang="it-IT" sz="2000" b="1" dirty="0" smtClean="0">
                <a:solidFill>
                  <a:schemeClr val="tx1"/>
                </a:solidFill>
              </a:rPr>
              <a:t>(a volte paradossali) che </a:t>
            </a:r>
            <a:r>
              <a:rPr lang="it-IT" sz="2000" b="1" dirty="0">
                <a:solidFill>
                  <a:schemeClr val="tx1"/>
                </a:solidFill>
              </a:rPr>
              <a:t>si accompagnano </a:t>
            </a:r>
            <a:r>
              <a:rPr lang="it-IT" sz="2000" b="1" dirty="0" smtClean="0">
                <a:solidFill>
                  <a:schemeClr val="tx1"/>
                </a:solidFill>
              </a:rPr>
              <a:t>o </a:t>
            </a:r>
            <a:r>
              <a:rPr lang="it-IT" sz="2000" b="1" dirty="0">
                <a:solidFill>
                  <a:schemeClr val="tx1"/>
                </a:solidFill>
              </a:rPr>
              <a:t>che sono conseguenza </a:t>
            </a:r>
            <a:r>
              <a:rPr lang="it-IT" sz="2000" b="1" dirty="0" smtClean="0">
                <a:solidFill>
                  <a:schemeClr val="tx1"/>
                </a:solidFill>
              </a:rPr>
              <a:t>dei fenomeni di espansione</a:t>
            </a:r>
          </a:p>
          <a:p>
            <a:pPr algn="l"/>
            <a:endParaRPr lang="it-IT" sz="2000" dirty="0">
              <a:solidFill>
                <a:schemeClr val="tx1"/>
              </a:solidFill>
            </a:endParaRPr>
          </a:p>
          <a:p>
            <a:pPr marL="285750" lvl="0" indent="-285750" algn="l">
              <a:buFont typeface="Arial" panose="020B0604020202020204" pitchFamily="34" charset="0"/>
              <a:buChar char="•"/>
            </a:pPr>
            <a:r>
              <a:rPr lang="it-IT" sz="2200" dirty="0">
                <a:solidFill>
                  <a:schemeClr val="tx1"/>
                </a:solidFill>
              </a:rPr>
              <a:t>scarsità delle risorse finanziarie delle biblioteche </a:t>
            </a:r>
            <a:endParaRPr lang="it-IT" sz="2200" dirty="0" smtClean="0">
              <a:solidFill>
                <a:schemeClr val="tx1"/>
              </a:solidFill>
            </a:endParaRPr>
          </a:p>
          <a:p>
            <a:pPr marL="285750" lvl="0" indent="-285750" algn="l">
              <a:buFont typeface="Arial" panose="020B0604020202020204" pitchFamily="34" charset="0"/>
              <a:buChar char="•"/>
            </a:pPr>
            <a:r>
              <a:rPr lang="it-IT" sz="2200" dirty="0" smtClean="0">
                <a:solidFill>
                  <a:schemeClr val="tx1"/>
                </a:solidFill>
              </a:rPr>
              <a:t>conseguenze complessive sul buon funzionamento dei servizi e sulla manutenzione degli ambienti</a:t>
            </a:r>
            <a:endParaRPr lang="it-IT" sz="2200" dirty="0">
              <a:solidFill>
                <a:schemeClr val="tx1"/>
              </a:solidFill>
            </a:endParaRPr>
          </a:p>
          <a:p>
            <a:pPr marL="285750" lvl="0" indent="-285750" algn="l">
              <a:buFont typeface="Wingdings" panose="05000000000000000000" pitchFamily="2" charset="2"/>
              <a:buChar char="Ø"/>
            </a:pPr>
            <a:r>
              <a:rPr lang="it-IT" sz="2200" dirty="0" smtClean="0">
                <a:solidFill>
                  <a:schemeClr val="tx1"/>
                </a:solidFill>
              </a:rPr>
              <a:t>difficoltà </a:t>
            </a:r>
            <a:r>
              <a:rPr lang="it-IT" sz="2200" dirty="0">
                <a:solidFill>
                  <a:schemeClr val="tx1"/>
                </a:solidFill>
              </a:rPr>
              <a:t>di integrare le collezioni con acquisti antiquari</a:t>
            </a:r>
          </a:p>
          <a:p>
            <a:pPr marL="285750" lvl="0" indent="-285750" algn="l">
              <a:buFont typeface="Wingdings" panose="05000000000000000000" pitchFamily="2" charset="2"/>
              <a:buChar char="Ø"/>
            </a:pPr>
            <a:r>
              <a:rPr lang="it-IT" sz="2200" dirty="0" smtClean="0">
                <a:solidFill>
                  <a:schemeClr val="tx1"/>
                </a:solidFill>
              </a:rPr>
              <a:t>ricorso a logiche di finanziamento manageriali o di mercato (studioso = cliente</a:t>
            </a:r>
            <a:r>
              <a:rPr lang="it-IT" sz="2200" dirty="0">
                <a:solidFill>
                  <a:schemeClr val="tx1"/>
                </a:solidFill>
              </a:rPr>
              <a:t>; statistiche </a:t>
            </a:r>
            <a:r>
              <a:rPr lang="it-IT" sz="2200" dirty="0" smtClean="0">
                <a:solidFill>
                  <a:schemeClr val="tx1"/>
                </a:solidFill>
              </a:rPr>
              <a:t>d’accesso; ricerca di visibilità  tramite mostre)</a:t>
            </a:r>
          </a:p>
          <a:p>
            <a:pPr algn="l"/>
            <a:r>
              <a:rPr lang="it-IT" sz="2200" dirty="0" smtClean="0">
                <a:solidFill>
                  <a:schemeClr val="tx1"/>
                </a:solidFill>
              </a:rPr>
              <a:t> </a:t>
            </a:r>
          </a:p>
        </p:txBody>
      </p:sp>
    </p:spTree>
    <p:extLst>
      <p:ext uri="{BB962C8B-B14F-4D97-AF65-F5344CB8AC3E}">
        <p14:creationId xmlns:p14="http://schemas.microsoft.com/office/powerpoint/2010/main" val="32237629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274638"/>
            <a:ext cx="8291264" cy="58018"/>
          </a:xfrm>
        </p:spPr>
        <p:txBody>
          <a:bodyPr>
            <a:normAutofit fontScale="90000"/>
          </a:bodyPr>
          <a:lstStyle/>
          <a:p>
            <a:endParaRPr lang="it-IT" dirty="0"/>
          </a:p>
        </p:txBody>
      </p:sp>
      <p:sp>
        <p:nvSpPr>
          <p:cNvPr id="3" name="Segnaposto contenuto 2"/>
          <p:cNvSpPr>
            <a:spLocks noGrp="1"/>
          </p:cNvSpPr>
          <p:nvPr>
            <p:ph idx="1"/>
          </p:nvPr>
        </p:nvSpPr>
        <p:spPr>
          <a:xfrm>
            <a:off x="323528" y="404664"/>
            <a:ext cx="8363272" cy="5721499"/>
          </a:xfrm>
        </p:spPr>
        <p:txBody>
          <a:bodyPr>
            <a:normAutofit fontScale="92500" lnSpcReduction="10000"/>
          </a:bodyPr>
          <a:lstStyle/>
          <a:p>
            <a:pPr marL="285750" lvl="0" indent="-285750"/>
            <a:r>
              <a:rPr lang="it-IT" sz="2400" dirty="0"/>
              <a:t>penalizzazione della figura e della professione dei bibliotecari </a:t>
            </a:r>
            <a:r>
              <a:rPr lang="it-IT" sz="2400" dirty="0" smtClean="0"/>
              <a:t>in anni in cui la formazione ha finalmente assunto carattere specialistico (lauree, dottorati, corsi di formazione</a:t>
            </a:r>
            <a:r>
              <a:rPr lang="it-IT" sz="2400" dirty="0" smtClean="0"/>
              <a:t>)</a:t>
            </a:r>
            <a:endParaRPr lang="it-IT" sz="2400" dirty="0"/>
          </a:p>
          <a:p>
            <a:pPr marL="285750" lvl="0" indent="-285750">
              <a:buFont typeface="Wingdings" panose="05000000000000000000" pitchFamily="2" charset="2"/>
              <a:buChar char="Ø"/>
            </a:pPr>
            <a:r>
              <a:rPr lang="it-IT" sz="2400" dirty="0"/>
              <a:t>precariato ed esternalizzazione dei servizi </a:t>
            </a:r>
          </a:p>
          <a:p>
            <a:pPr marL="285750" lvl="0" indent="-285750">
              <a:buFont typeface="Wingdings" panose="05000000000000000000" pitchFamily="2" charset="2"/>
              <a:buChar char="Ø"/>
            </a:pPr>
            <a:r>
              <a:rPr lang="it-IT" sz="2400" dirty="0"/>
              <a:t>inflazione dell’offerta di personale specializzato altamente qualificato</a:t>
            </a:r>
          </a:p>
          <a:p>
            <a:pPr marL="285750" lvl="0" indent="-285750">
              <a:buFont typeface="Wingdings" panose="05000000000000000000" pitchFamily="2" charset="2"/>
              <a:buChar char="Ø"/>
            </a:pPr>
            <a:r>
              <a:rPr lang="it-IT" sz="2400" dirty="0"/>
              <a:t>attenuazione del legame tra patrimoni e personale (memoria storica professionale)</a:t>
            </a:r>
          </a:p>
          <a:p>
            <a:pPr marL="285750" lvl="0" indent="-285750">
              <a:buFont typeface="Wingdings" panose="05000000000000000000" pitchFamily="2" charset="2"/>
              <a:buChar char="Ø"/>
            </a:pPr>
            <a:endParaRPr lang="it-IT" sz="2400" dirty="0"/>
          </a:p>
          <a:p>
            <a:pPr marL="285750" lvl="0" indent="-285750"/>
            <a:r>
              <a:rPr lang="it-IT" sz="2400" dirty="0"/>
              <a:t>eccessiva disinvoltura del fruitore nella percezione dei propri diritti  </a:t>
            </a:r>
          </a:p>
          <a:p>
            <a:pPr lvl="0"/>
            <a:endParaRPr lang="it-IT" sz="2400" dirty="0"/>
          </a:p>
          <a:p>
            <a:pPr marL="285750" lvl="0" indent="-285750"/>
            <a:r>
              <a:rPr lang="it-IT" sz="2400" dirty="0"/>
              <a:t>possibile calo della percezione del prestigio storico-istituzionale delle biblioteche antiche</a:t>
            </a:r>
          </a:p>
          <a:p>
            <a:endParaRPr lang="it-IT" sz="2400" dirty="0"/>
          </a:p>
          <a:p>
            <a:pPr marL="285750" lvl="0" indent="-285750"/>
            <a:r>
              <a:rPr lang="it-IT" sz="2400" dirty="0"/>
              <a:t>possibile calo della percezione dell’importanza di gestire in modo ottimale </a:t>
            </a:r>
            <a:r>
              <a:rPr lang="it-IT" sz="2400" dirty="0" smtClean="0"/>
              <a:t>i fondi antichi e </a:t>
            </a:r>
            <a:r>
              <a:rPr lang="it-IT" sz="2400" dirty="0"/>
              <a:t>di considerare unico e prezioso ogni esemplare di ogni libro antico</a:t>
            </a:r>
          </a:p>
          <a:p>
            <a:endParaRPr lang="it-IT" dirty="0"/>
          </a:p>
        </p:txBody>
      </p:sp>
    </p:spTree>
    <p:extLst>
      <p:ext uri="{BB962C8B-B14F-4D97-AF65-F5344CB8AC3E}">
        <p14:creationId xmlns:p14="http://schemas.microsoft.com/office/powerpoint/2010/main" val="16702952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922114"/>
          </a:xfrm>
        </p:spPr>
        <p:txBody>
          <a:bodyPr>
            <a:normAutofit/>
          </a:bodyPr>
          <a:lstStyle/>
          <a:p>
            <a:r>
              <a:rPr lang="it-IT" sz="3000" b="1" cap="small" dirty="0"/>
              <a:t>1] </a:t>
            </a:r>
            <a:r>
              <a:rPr lang="it-IT" sz="3000" b="1" cap="small" dirty="0" smtClean="0"/>
              <a:t>ambiti </a:t>
            </a:r>
            <a:r>
              <a:rPr lang="it-IT" sz="3000" b="1" cap="small" dirty="0"/>
              <a:t>di riferimento</a:t>
            </a:r>
            <a:endParaRPr lang="it-IT" sz="3000" dirty="0"/>
          </a:p>
        </p:txBody>
      </p:sp>
      <p:sp>
        <p:nvSpPr>
          <p:cNvPr id="3" name="Segnaposto contenuto 2"/>
          <p:cNvSpPr>
            <a:spLocks noGrp="1"/>
          </p:cNvSpPr>
          <p:nvPr>
            <p:ph idx="1"/>
          </p:nvPr>
        </p:nvSpPr>
        <p:spPr>
          <a:xfrm>
            <a:off x="395536" y="1052736"/>
            <a:ext cx="8291264" cy="5073427"/>
          </a:xfrm>
        </p:spPr>
        <p:txBody>
          <a:bodyPr>
            <a:normAutofit fontScale="62500" lnSpcReduction="20000"/>
          </a:bodyPr>
          <a:lstStyle/>
          <a:p>
            <a:pPr marL="0" indent="0" algn="just">
              <a:buNone/>
            </a:pPr>
            <a:r>
              <a:rPr lang="it-IT" b="1" dirty="0"/>
              <a:t>1.1]</a:t>
            </a:r>
            <a:r>
              <a:rPr lang="it-IT" b="1" cap="small" dirty="0"/>
              <a:t> tipologie di documenti e dimensione cronologica</a:t>
            </a:r>
            <a:endParaRPr lang="it-IT" dirty="0"/>
          </a:p>
          <a:p>
            <a:pPr marL="0" indent="0" algn="just">
              <a:buNone/>
            </a:pPr>
            <a:endParaRPr lang="it-IT" dirty="0"/>
          </a:p>
          <a:p>
            <a:pPr lvl="0" algn="just"/>
            <a:r>
              <a:rPr lang="it-IT" b="1" dirty="0"/>
              <a:t>tipologie di documenti</a:t>
            </a:r>
            <a:endParaRPr lang="it-IT" dirty="0"/>
          </a:p>
          <a:p>
            <a:pPr lvl="0" algn="just">
              <a:buFont typeface="Wingdings" panose="05000000000000000000" pitchFamily="2" charset="2"/>
              <a:buChar char="Ø"/>
            </a:pPr>
            <a:r>
              <a:rPr lang="it-IT" dirty="0"/>
              <a:t>libri e opuscoli </a:t>
            </a:r>
            <a:r>
              <a:rPr lang="it-IT" dirty="0" smtClean="0"/>
              <a:t>a stampa o manoscritti </a:t>
            </a:r>
            <a:r>
              <a:rPr lang="it-IT" dirty="0"/>
              <a:t>antichi (o moderni)</a:t>
            </a:r>
          </a:p>
          <a:p>
            <a:pPr lvl="0" algn="just">
              <a:buFont typeface="Wingdings" panose="05000000000000000000" pitchFamily="2" charset="2"/>
              <a:buChar char="Ø"/>
            </a:pPr>
            <a:r>
              <a:rPr lang="it-IT" dirty="0"/>
              <a:t>materiali minori (antichi e moderni)</a:t>
            </a:r>
          </a:p>
          <a:p>
            <a:pPr lvl="0" algn="just">
              <a:buFont typeface="Wingdings" panose="05000000000000000000" pitchFamily="2" charset="2"/>
              <a:buChar char="Ø"/>
            </a:pPr>
            <a:r>
              <a:rPr lang="it-IT" dirty="0"/>
              <a:t>materiale non librario </a:t>
            </a:r>
            <a:r>
              <a:rPr lang="it-IT" i="1" dirty="0"/>
              <a:t>più o meno antico</a:t>
            </a:r>
            <a:r>
              <a:rPr lang="it-IT" dirty="0"/>
              <a:t>: disegni, </a:t>
            </a:r>
            <a:r>
              <a:rPr lang="it-IT" dirty="0" smtClean="0"/>
              <a:t>carteggi, incisioni</a:t>
            </a:r>
            <a:r>
              <a:rPr lang="it-IT" dirty="0"/>
              <a:t>, fotografie</a:t>
            </a:r>
          </a:p>
          <a:p>
            <a:pPr algn="just"/>
            <a:r>
              <a:rPr lang="it-IT" b="1" dirty="0" smtClean="0"/>
              <a:t>alcune </a:t>
            </a:r>
            <a:r>
              <a:rPr lang="it-IT" b="1" dirty="0" smtClean="0"/>
              <a:t>coordinate cronologiche della definizione </a:t>
            </a:r>
            <a:r>
              <a:rPr lang="it-IT" b="1" dirty="0"/>
              <a:t>di </a:t>
            </a:r>
            <a:r>
              <a:rPr lang="it-IT" b="1" dirty="0" smtClean="0"/>
              <a:t>"antico</a:t>
            </a:r>
            <a:r>
              <a:rPr lang="it-IT" b="1" dirty="0"/>
              <a:t>"</a:t>
            </a:r>
            <a:r>
              <a:rPr lang="it-IT" dirty="0" smtClean="0"/>
              <a:t> </a:t>
            </a:r>
          </a:p>
          <a:p>
            <a:pPr algn="just">
              <a:buFont typeface="Wingdings" panose="05000000000000000000" pitchFamily="2" charset="2"/>
              <a:buChar char="Ø"/>
            </a:pPr>
            <a:r>
              <a:rPr lang="it-IT" dirty="0" smtClean="0"/>
              <a:t>partizione per secoli (incunabolo: edizione a stampa prodotta entro il 1500; cinquecentina: edizione a stampa prodotta entro il 1600; etc.)</a:t>
            </a:r>
          </a:p>
          <a:p>
            <a:pPr algn="just">
              <a:buFont typeface="Wingdings" panose="05000000000000000000" pitchFamily="2" charset="2"/>
              <a:buChar char="Ø"/>
            </a:pPr>
            <a:r>
              <a:rPr lang="it-IT" dirty="0" smtClean="0"/>
              <a:t>data convenzionale del 1830 come ultimo anno dell'epoca della tipografia antica e tendenza ad avvicinare il limite cronologico ad epoche a noi più vicine</a:t>
            </a:r>
            <a:endParaRPr lang="it-IT" dirty="0"/>
          </a:p>
          <a:p>
            <a:pPr lvl="0" algn="just"/>
            <a:r>
              <a:rPr lang="it-IT" b="1" dirty="0"/>
              <a:t>possibilità di accorpamento del materiale</a:t>
            </a:r>
            <a:r>
              <a:rPr lang="it-IT" dirty="0"/>
              <a:t>: </a:t>
            </a:r>
            <a:r>
              <a:rPr lang="it-IT" dirty="0" smtClean="0"/>
              <a:t>raccolte </a:t>
            </a:r>
            <a:r>
              <a:rPr lang="it-IT" dirty="0"/>
              <a:t>storiche, materiale di pregio, </a:t>
            </a:r>
            <a:r>
              <a:rPr lang="it-IT" dirty="0" smtClean="0"/>
              <a:t>fondi di </a:t>
            </a:r>
            <a:r>
              <a:rPr lang="it-IT" dirty="0"/>
              <a:t>particolare rilevanza culturale, fondi </a:t>
            </a:r>
            <a:r>
              <a:rPr lang="it-IT" dirty="0" smtClean="0"/>
              <a:t>vincolati (</a:t>
            </a:r>
            <a:r>
              <a:rPr lang="it-IT" dirty="0"/>
              <a:t>donazioni di persone fisiche o istituzioni), fondi </a:t>
            </a:r>
            <a:r>
              <a:rPr lang="it-IT" dirty="0" smtClean="0"/>
              <a:t>a vario titolo definibili come "speciali</a:t>
            </a:r>
            <a:r>
              <a:rPr lang="it-IT" dirty="0" smtClean="0"/>
              <a:t>" (e non divisibili)</a:t>
            </a:r>
            <a:endParaRPr lang="it-IT" dirty="0"/>
          </a:p>
        </p:txBody>
      </p:sp>
    </p:spTree>
    <p:extLst>
      <p:ext uri="{BB962C8B-B14F-4D97-AF65-F5344CB8AC3E}">
        <p14:creationId xmlns:p14="http://schemas.microsoft.com/office/powerpoint/2010/main" val="9242270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000" b="1" dirty="0"/>
              <a:t>1.2]</a:t>
            </a:r>
            <a:r>
              <a:rPr lang="it-IT" sz="3000" b="1" cap="small" dirty="0"/>
              <a:t> luoghi di conservazione </a:t>
            </a:r>
            <a:r>
              <a:rPr lang="it-IT" sz="3000" b="1" cap="small" dirty="0" smtClean="0"/>
              <a:t>e distribuzione dei patrimoni sul territorio</a:t>
            </a:r>
            <a:endParaRPr lang="it-IT" sz="3000" dirty="0"/>
          </a:p>
        </p:txBody>
      </p:sp>
      <p:sp>
        <p:nvSpPr>
          <p:cNvPr id="3" name="Segnaposto contenuto 2"/>
          <p:cNvSpPr>
            <a:spLocks noGrp="1"/>
          </p:cNvSpPr>
          <p:nvPr>
            <p:ph idx="1"/>
          </p:nvPr>
        </p:nvSpPr>
        <p:spPr/>
        <p:txBody>
          <a:bodyPr>
            <a:normAutofit/>
          </a:bodyPr>
          <a:lstStyle/>
          <a:p>
            <a:pPr algn="just"/>
            <a:r>
              <a:rPr lang="it-IT" sz="2500" dirty="0"/>
              <a:t>biblioteche di conservazione in senso proprio </a:t>
            </a:r>
            <a:r>
              <a:rPr lang="it-IT" sz="2500" dirty="0" smtClean="0"/>
              <a:t>(prevale la funzione di memoria)</a:t>
            </a:r>
            <a:endParaRPr lang="it-IT" sz="2500" dirty="0" smtClean="0"/>
          </a:p>
          <a:p>
            <a:pPr algn="just"/>
            <a:r>
              <a:rPr lang="it-IT" sz="2500" dirty="0" smtClean="0"/>
              <a:t>biblioteche </a:t>
            </a:r>
            <a:r>
              <a:rPr lang="it-IT" sz="2500" dirty="0"/>
              <a:t>miste</a:t>
            </a:r>
          </a:p>
          <a:p>
            <a:pPr lvl="0" algn="just"/>
            <a:r>
              <a:rPr lang="it-IT" sz="2500" dirty="0"/>
              <a:t>esistono sul territorio </a:t>
            </a:r>
            <a:r>
              <a:rPr lang="it-IT" sz="2500" u="sng" dirty="0"/>
              <a:t>numerosissime biblioteche</a:t>
            </a:r>
            <a:r>
              <a:rPr lang="it-IT" sz="2500" dirty="0"/>
              <a:t>  che conservano </a:t>
            </a:r>
            <a:r>
              <a:rPr lang="it-IT" sz="2500" dirty="0" smtClean="0"/>
              <a:t>complessivamente un </a:t>
            </a:r>
            <a:r>
              <a:rPr lang="it-IT" sz="2500" u="sng" dirty="0"/>
              <a:t>enorme patrimonio </a:t>
            </a:r>
            <a:r>
              <a:rPr lang="it-IT" sz="2500" dirty="0"/>
              <a:t>librario antico (certamente maggiore di </a:t>
            </a:r>
            <a:r>
              <a:rPr lang="it-IT" sz="2500" dirty="0" smtClean="0"/>
              <a:t>quanto </a:t>
            </a:r>
            <a:r>
              <a:rPr lang="it-IT" sz="2500" dirty="0"/>
              <a:t>si creda al di fuori degli ambienti di studiosi ed addetti ai lavori)</a:t>
            </a:r>
          </a:p>
        </p:txBody>
      </p:sp>
    </p:spTree>
    <p:extLst>
      <p:ext uri="{BB962C8B-B14F-4D97-AF65-F5344CB8AC3E}">
        <p14:creationId xmlns:p14="http://schemas.microsoft.com/office/powerpoint/2010/main" val="26521147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3000" b="1" cap="small" dirty="0"/>
              <a:t>2] caratteristiche di base dei </a:t>
            </a:r>
            <a:r>
              <a:rPr lang="it-IT" sz="3000" b="1" cap="small" dirty="0" smtClean="0"/>
              <a:t>materiali conservati nei fondi </a:t>
            </a:r>
            <a:r>
              <a:rPr lang="it-IT" sz="3000" b="1" cap="small" dirty="0"/>
              <a:t>antichi e situazione tradizionale </a:t>
            </a:r>
            <a:r>
              <a:rPr lang="it-IT" sz="3000" b="1" cap="small" dirty="0" smtClean="0"/>
              <a:t>di </a:t>
            </a:r>
            <a:r>
              <a:rPr lang="it-IT" sz="3000" b="1" cap="small" dirty="0"/>
              <a:t>gestione e consultazione</a:t>
            </a:r>
            <a:endParaRPr lang="it-IT" sz="3000" dirty="0"/>
          </a:p>
        </p:txBody>
      </p:sp>
      <p:sp>
        <p:nvSpPr>
          <p:cNvPr id="3" name="Segnaposto contenuto 2"/>
          <p:cNvSpPr>
            <a:spLocks noGrp="1"/>
          </p:cNvSpPr>
          <p:nvPr>
            <p:ph idx="1"/>
          </p:nvPr>
        </p:nvSpPr>
        <p:spPr>
          <a:xfrm>
            <a:off x="457200" y="1600200"/>
            <a:ext cx="8363272" cy="5141168"/>
          </a:xfrm>
        </p:spPr>
        <p:txBody>
          <a:bodyPr>
            <a:noAutofit/>
          </a:bodyPr>
          <a:lstStyle/>
          <a:p>
            <a:pPr marL="0" lvl="0" indent="0">
              <a:buNone/>
            </a:pPr>
            <a:r>
              <a:rPr lang="it-IT" sz="1800" b="1" dirty="0" smtClean="0"/>
              <a:t>2.1.1] </a:t>
            </a:r>
            <a:r>
              <a:rPr lang="it-IT" sz="1800" b="1" cap="small" dirty="0" smtClean="0"/>
              <a:t>Valore </a:t>
            </a:r>
            <a:r>
              <a:rPr lang="it-IT" sz="1800" b="1" cap="small" dirty="0"/>
              <a:t>documentario</a:t>
            </a:r>
            <a:endParaRPr lang="it-IT" sz="1800" cap="small" dirty="0"/>
          </a:p>
          <a:p>
            <a:pPr marL="0" indent="0" algn="just">
              <a:buNone/>
            </a:pPr>
            <a:endParaRPr lang="it-IT" sz="1800" dirty="0"/>
          </a:p>
          <a:p>
            <a:pPr lvl="0" algn="just"/>
            <a:r>
              <a:rPr lang="it-IT" sz="1800" dirty="0"/>
              <a:t>livello contenutistico: testi scritti a mano o stampati in epoca </a:t>
            </a:r>
            <a:r>
              <a:rPr lang="it-IT" sz="1800" dirty="0" smtClean="0"/>
              <a:t>antica </a:t>
            </a:r>
            <a:r>
              <a:rPr lang="it-IT" sz="1800" dirty="0" smtClean="0">
                <a:solidFill>
                  <a:srgbClr val="FF0000"/>
                </a:solidFill>
              </a:rPr>
              <a:t>(generalmente disponibili in più copie e/o in più edizioni, in assoluto o anche all'interno della stessa biblioteca)</a:t>
            </a:r>
            <a:r>
              <a:rPr lang="it-IT" sz="1800" dirty="0" smtClean="0"/>
              <a:t>; </a:t>
            </a:r>
            <a:r>
              <a:rPr lang="it-IT" sz="1800" dirty="0" smtClean="0"/>
              <a:t>immagini </a:t>
            </a:r>
            <a:r>
              <a:rPr lang="it-IT" sz="1800" dirty="0"/>
              <a:t>(disegni, incisioni, dipinti) </a:t>
            </a:r>
          </a:p>
          <a:p>
            <a:pPr lvl="0" algn="just"/>
            <a:r>
              <a:rPr lang="it-IT" sz="1800" dirty="0"/>
              <a:t>storia dell’edizione: peculiarità di esecuzione tipografica, varianti di stampa </a:t>
            </a:r>
            <a:endParaRPr lang="it-IT" sz="1800" dirty="0" smtClean="0"/>
          </a:p>
          <a:p>
            <a:pPr lvl="0" algn="just"/>
            <a:r>
              <a:rPr lang="it-IT" sz="1800" dirty="0" smtClean="0"/>
              <a:t>storia </a:t>
            </a:r>
            <a:r>
              <a:rPr lang="it-IT" sz="1800" dirty="0"/>
              <a:t>dell’esemplare: caratteristiche che si affiancano al contenuto originale, a vario titolo rilevanti dal punto di vista culturale della storia della copia (tracce di utilizzo da parte di lettori antichi, legature -anche di valore </a:t>
            </a:r>
            <a:r>
              <a:rPr lang="it-IT" sz="1800" dirty="0" smtClean="0"/>
              <a:t>artistico-, maculature) </a:t>
            </a:r>
          </a:p>
          <a:p>
            <a:pPr lvl="0" algn="just"/>
            <a:r>
              <a:rPr lang="it-IT" sz="1800" dirty="0" smtClean="0"/>
              <a:t>appartenenza (in particolare nell'ottica della stratificazione dei fondi): </a:t>
            </a:r>
            <a:r>
              <a:rPr lang="it-IT" sz="1800" dirty="0"/>
              <a:t>possesso, nel tempo, </a:t>
            </a:r>
            <a:r>
              <a:rPr lang="it-IT" sz="1800" dirty="0" smtClean="0"/>
              <a:t>da parte di una </a:t>
            </a:r>
            <a:r>
              <a:rPr lang="it-IT" sz="1800" dirty="0"/>
              <a:t>o più biblioteche private o </a:t>
            </a:r>
            <a:r>
              <a:rPr lang="it-IT" sz="1800" dirty="0" smtClean="0"/>
              <a:t>pubbliche / di uso collettivo, </a:t>
            </a:r>
            <a:r>
              <a:rPr lang="it-IT" sz="1800" dirty="0"/>
              <a:t>estinte o </a:t>
            </a:r>
            <a:r>
              <a:rPr lang="it-IT" sz="1800" dirty="0" smtClean="0"/>
              <a:t>esistenti </a:t>
            </a:r>
          </a:p>
          <a:p>
            <a:pPr lvl="0" algn="just"/>
            <a:endParaRPr lang="it-IT" sz="1800" dirty="0"/>
          </a:p>
          <a:p>
            <a:pPr algn="just">
              <a:buFont typeface="Wingdings" panose="05000000000000000000" pitchFamily="2" charset="2"/>
              <a:buChar char="v"/>
            </a:pPr>
            <a:r>
              <a:rPr lang="it-IT" sz="1800" dirty="0"/>
              <a:t>è caratterizzato quindi da una concentrazione di elementi utili come fonti potenzialmente alta, in varia percentuale non presente in altre copie dello stesso documento (edizioni differenti, esemplari differenti appartenenti ad una medesima </a:t>
            </a:r>
            <a:r>
              <a:rPr lang="it-IT" sz="1800" dirty="0" smtClean="0"/>
              <a:t>edizione, etc.)</a:t>
            </a:r>
            <a:endParaRPr lang="it-IT" sz="1800" dirty="0"/>
          </a:p>
          <a:p>
            <a:pPr lvl="0" algn="just"/>
            <a:endParaRPr lang="it-IT" sz="1800" dirty="0"/>
          </a:p>
        </p:txBody>
      </p:sp>
    </p:spTree>
    <p:extLst>
      <p:ext uri="{BB962C8B-B14F-4D97-AF65-F5344CB8AC3E}">
        <p14:creationId xmlns:p14="http://schemas.microsoft.com/office/powerpoint/2010/main" val="30433536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075240" cy="5602634"/>
          </a:xfrm>
        </p:spPr>
        <p:txBody>
          <a:bodyPr/>
          <a:lstStyle/>
          <a:p>
            <a:endParaRPr lang="it-IT" dirty="0"/>
          </a:p>
        </p:txBody>
      </p:sp>
      <p:sp>
        <p:nvSpPr>
          <p:cNvPr id="3" name="Segnaposto contenuto 2"/>
          <p:cNvSpPr>
            <a:spLocks noGrp="1"/>
          </p:cNvSpPr>
          <p:nvPr>
            <p:ph idx="1"/>
          </p:nvPr>
        </p:nvSpPr>
        <p:spPr>
          <a:xfrm>
            <a:off x="467544" y="6237312"/>
            <a:ext cx="8280920" cy="504056"/>
          </a:xfrm>
        </p:spPr>
        <p:txBody>
          <a:bodyPr>
            <a:normAutofit/>
          </a:bodyPr>
          <a:lstStyle/>
          <a:p>
            <a:pPr marL="0" indent="0">
              <a:buNone/>
            </a:pPr>
            <a:r>
              <a:rPr lang="it-IT" sz="1500" dirty="0" smtClean="0"/>
              <a:t>Fig. 1: variante di stato </a:t>
            </a:r>
            <a:r>
              <a:rPr lang="it-IT" sz="1100" dirty="0" smtClean="0">
                <a:solidFill>
                  <a:srgbClr val="FF0000"/>
                </a:solidFill>
              </a:rPr>
              <a:t>[fonte: </a:t>
            </a:r>
            <a:r>
              <a:rPr lang="it-IT" sz="1100" dirty="0">
                <a:solidFill>
                  <a:srgbClr val="FF0000"/>
                </a:solidFill>
              </a:rPr>
              <a:t>Edoardo </a:t>
            </a:r>
            <a:r>
              <a:rPr lang="it-IT" sz="1100" cap="small" dirty="0">
                <a:solidFill>
                  <a:srgbClr val="FF0000"/>
                </a:solidFill>
              </a:rPr>
              <a:t>Barbieri</a:t>
            </a:r>
            <a:r>
              <a:rPr lang="it-IT" sz="1100" dirty="0">
                <a:solidFill>
                  <a:srgbClr val="FF0000"/>
                </a:solidFill>
              </a:rPr>
              <a:t>, </a:t>
            </a:r>
            <a:r>
              <a:rPr lang="it-IT" sz="1100" i="1" dirty="0">
                <a:solidFill>
                  <a:srgbClr val="FF0000"/>
                </a:solidFill>
              </a:rPr>
              <a:t>Guida al libro antico. Conoscere e descrivere il libro tipografico</a:t>
            </a:r>
            <a:r>
              <a:rPr lang="it-IT" sz="1100" dirty="0">
                <a:solidFill>
                  <a:srgbClr val="FF0000"/>
                </a:solidFill>
              </a:rPr>
              <a:t>, Firenze, Le </a:t>
            </a:r>
            <a:r>
              <a:rPr lang="it-IT" sz="1100" dirty="0" err="1">
                <a:solidFill>
                  <a:srgbClr val="FF0000"/>
                </a:solidFill>
              </a:rPr>
              <a:t>Monnier</a:t>
            </a:r>
            <a:r>
              <a:rPr lang="it-IT" sz="1100" dirty="0">
                <a:solidFill>
                  <a:srgbClr val="FF0000"/>
                </a:solidFill>
              </a:rPr>
              <a:t>, </a:t>
            </a:r>
            <a:r>
              <a:rPr lang="it-IT" sz="1100" dirty="0" smtClean="0">
                <a:solidFill>
                  <a:srgbClr val="FF0000"/>
                </a:solidFill>
              </a:rPr>
              <a:t>2006]</a:t>
            </a:r>
            <a:endParaRPr lang="it-IT" sz="1100" dirty="0">
              <a:solidFill>
                <a:srgbClr val="FF0000"/>
              </a:solidFill>
            </a:endParaRPr>
          </a:p>
        </p:txBody>
      </p:sp>
      <p:pic>
        <p:nvPicPr>
          <p:cNvPr id="2050" name="Picture 2" descr="C:\Users\Il Zio\Desktop\lezione RIDI 30.11.2015\figg. pro lezione Ridi\1 variante stato pro Rid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33808"/>
            <a:ext cx="7056784" cy="5909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57690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520" y="274638"/>
            <a:ext cx="8435280" cy="4882554"/>
          </a:xfrm>
        </p:spPr>
        <p:txBody>
          <a:bodyPr/>
          <a:lstStyle/>
          <a:p>
            <a:endParaRPr lang="it-IT" dirty="0"/>
          </a:p>
        </p:txBody>
      </p:sp>
      <p:sp>
        <p:nvSpPr>
          <p:cNvPr id="3" name="Segnaposto contenuto 2"/>
          <p:cNvSpPr>
            <a:spLocks noGrp="1"/>
          </p:cNvSpPr>
          <p:nvPr>
            <p:ph idx="1"/>
          </p:nvPr>
        </p:nvSpPr>
        <p:spPr>
          <a:xfrm>
            <a:off x="323528" y="5733256"/>
            <a:ext cx="8286415" cy="752947"/>
          </a:xfrm>
        </p:spPr>
        <p:txBody>
          <a:bodyPr>
            <a:normAutofit fontScale="92500" lnSpcReduction="10000"/>
          </a:bodyPr>
          <a:lstStyle/>
          <a:p>
            <a:pPr marL="0" indent="0">
              <a:buNone/>
            </a:pPr>
            <a:r>
              <a:rPr lang="it-IT" sz="2900" dirty="0" smtClean="0"/>
              <a:t>Fig. 2: legature </a:t>
            </a:r>
            <a:r>
              <a:rPr lang="it-IT" sz="2900" dirty="0"/>
              <a:t>preziose </a:t>
            </a:r>
            <a:r>
              <a:rPr lang="it-IT" sz="1300" dirty="0">
                <a:solidFill>
                  <a:srgbClr val="FF0000"/>
                </a:solidFill>
              </a:rPr>
              <a:t>[fonte: </a:t>
            </a:r>
            <a:r>
              <a:rPr lang="it-IT" sz="1300" dirty="0" smtClean="0">
                <a:solidFill>
                  <a:srgbClr val="FF0000"/>
                </a:solidFill>
              </a:rPr>
              <a:t>&lt;http</a:t>
            </a:r>
            <a:r>
              <a:rPr lang="it-IT" sz="1300" dirty="0">
                <a:solidFill>
                  <a:srgbClr val="FF0000"/>
                </a:solidFill>
              </a:rPr>
              <a:t>://</a:t>
            </a:r>
            <a:r>
              <a:rPr lang="it-IT" sz="1300" dirty="0" smtClean="0">
                <a:solidFill>
                  <a:srgbClr val="FF0000"/>
                </a:solidFill>
              </a:rPr>
              <a:t>www.sothebys.com/en/</a:t>
            </a:r>
            <a:r>
              <a:rPr lang="it-IT" sz="1300" dirty="0" err="1" smtClean="0">
                <a:solidFill>
                  <a:srgbClr val="FF0000"/>
                </a:solidFill>
              </a:rPr>
              <a:t>auctions</a:t>
            </a:r>
            <a:r>
              <a:rPr lang="it-IT" sz="1300" dirty="0" smtClean="0">
                <a:solidFill>
                  <a:srgbClr val="FF0000"/>
                </a:solidFill>
              </a:rPr>
              <a:t>/</a:t>
            </a:r>
            <a:r>
              <a:rPr lang="it-IT" sz="1300" dirty="0" err="1" smtClean="0">
                <a:solidFill>
                  <a:srgbClr val="FF0000"/>
                </a:solidFill>
              </a:rPr>
              <a:t>ecatalogue</a:t>
            </a:r>
            <a:r>
              <a:rPr lang="it-IT" sz="1300" dirty="0" smtClean="0">
                <a:solidFill>
                  <a:srgbClr val="FF0000"/>
                </a:solidFill>
              </a:rPr>
              <a:t>/2014/livres-manuscrits-pf1413/lot.40.htm&gt;l</a:t>
            </a:r>
            <a:r>
              <a:rPr lang="it-IT" sz="2000" dirty="0" smtClean="0">
                <a:solidFill>
                  <a:srgbClr val="FF0000"/>
                </a:solidFill>
              </a:rPr>
              <a:t>]</a:t>
            </a:r>
            <a:endParaRPr lang="it-IT" sz="2000" dirty="0">
              <a:solidFill>
                <a:srgbClr val="FF00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758" y="144463"/>
            <a:ext cx="8478721" cy="4652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81284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19256" cy="4162474"/>
          </a:xfrm>
        </p:spPr>
        <p:txBody>
          <a:bodyPr/>
          <a:lstStyle/>
          <a:p>
            <a:endParaRPr lang="it-IT" dirty="0"/>
          </a:p>
        </p:txBody>
      </p:sp>
      <p:sp>
        <p:nvSpPr>
          <p:cNvPr id="3" name="Segnaposto contenuto 2"/>
          <p:cNvSpPr>
            <a:spLocks noGrp="1"/>
          </p:cNvSpPr>
          <p:nvPr>
            <p:ph idx="1"/>
          </p:nvPr>
        </p:nvSpPr>
        <p:spPr>
          <a:xfrm>
            <a:off x="395536" y="5301208"/>
            <a:ext cx="8568952" cy="824955"/>
          </a:xfrm>
        </p:spPr>
        <p:txBody>
          <a:bodyPr>
            <a:normAutofit fontScale="85000" lnSpcReduction="20000"/>
          </a:bodyPr>
          <a:lstStyle/>
          <a:p>
            <a:pPr marL="0" indent="0">
              <a:buNone/>
            </a:pPr>
            <a:r>
              <a:rPr lang="it-IT" dirty="0" smtClean="0"/>
              <a:t>Fig. 3: legature con materiale di riuso contenente testi o immagini </a:t>
            </a:r>
            <a:r>
              <a:rPr lang="it-IT" sz="1200" dirty="0" smtClean="0">
                <a:solidFill>
                  <a:srgbClr val="FF0000"/>
                </a:solidFill>
              </a:rPr>
              <a:t>[fonte: &lt;</a:t>
            </a:r>
            <a:r>
              <a:rPr lang="it-IT" sz="1200" dirty="0">
                <a:solidFill>
                  <a:srgbClr val="FF0000"/>
                </a:solidFill>
              </a:rPr>
              <a:t> http://</a:t>
            </a:r>
            <a:r>
              <a:rPr lang="it-IT" sz="1200" dirty="0" smtClean="0">
                <a:solidFill>
                  <a:srgbClr val="FF0000"/>
                </a:solidFill>
              </a:rPr>
              <a:t>www.rtleditoria.it/Restauro/scheda-restauro-cinquecentina.html&gt;]</a:t>
            </a:r>
            <a:endParaRPr lang="it-IT" sz="1200" dirty="0">
              <a:solidFill>
                <a:srgbClr val="FF0000"/>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297" y="144463"/>
            <a:ext cx="8168074" cy="407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9063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3538736" cy="5458618"/>
          </a:xfrm>
        </p:spPr>
        <p:txBody>
          <a:bodyPr/>
          <a:lstStyle/>
          <a:p>
            <a:endParaRPr lang="it-IT" dirty="0"/>
          </a:p>
        </p:txBody>
      </p:sp>
      <p:sp>
        <p:nvSpPr>
          <p:cNvPr id="3" name="Segnaposto contenuto 2"/>
          <p:cNvSpPr>
            <a:spLocks noGrp="1"/>
          </p:cNvSpPr>
          <p:nvPr>
            <p:ph idx="1"/>
          </p:nvPr>
        </p:nvSpPr>
        <p:spPr>
          <a:xfrm>
            <a:off x="5508104" y="188640"/>
            <a:ext cx="3456384" cy="2232248"/>
          </a:xfrm>
        </p:spPr>
        <p:txBody>
          <a:bodyPr>
            <a:normAutofit fontScale="92500" lnSpcReduction="20000"/>
          </a:bodyPr>
          <a:lstStyle/>
          <a:p>
            <a:pPr marL="0" indent="0">
              <a:buNone/>
            </a:pPr>
            <a:r>
              <a:rPr lang="it-IT" dirty="0" smtClean="0"/>
              <a:t>Fig. 4: nota di possesso </a:t>
            </a:r>
          </a:p>
          <a:p>
            <a:pPr marL="0" indent="0">
              <a:buNone/>
            </a:pPr>
            <a:r>
              <a:rPr lang="it-IT" sz="1200" dirty="0">
                <a:solidFill>
                  <a:srgbClr val="FF0000"/>
                </a:solidFill>
              </a:rPr>
              <a:t>[Fonte: volume appartenente al "Fondo di storia della medicina Bruno Pincherle" conservato alla Biblioteca Centrale di Medicina dell’Università di Trieste </a:t>
            </a:r>
            <a:r>
              <a:rPr lang="it-IT" sz="1200" dirty="0" smtClean="0">
                <a:solidFill>
                  <a:srgbClr val="FF0000"/>
                </a:solidFill>
              </a:rPr>
              <a:t>(l'immagine è parte </a:t>
            </a:r>
            <a:r>
              <a:rPr lang="it-IT" sz="1200" dirty="0">
                <a:solidFill>
                  <a:srgbClr val="FF0000"/>
                </a:solidFill>
              </a:rPr>
              <a:t>della documentazione utilizzata per la stesura di </a:t>
            </a:r>
            <a:r>
              <a:rPr lang="it-IT" sz="1200" dirty="0" err="1">
                <a:solidFill>
                  <a:srgbClr val="FF0000"/>
                </a:solidFill>
              </a:rPr>
              <a:t>Rudj</a:t>
            </a:r>
            <a:r>
              <a:rPr lang="it-IT" sz="1200" dirty="0">
                <a:solidFill>
                  <a:srgbClr val="FF0000"/>
                </a:solidFill>
              </a:rPr>
              <a:t> </a:t>
            </a:r>
            <a:r>
              <a:rPr lang="it-IT" sz="1200" cap="small" dirty="0" err="1">
                <a:solidFill>
                  <a:srgbClr val="FF0000"/>
                </a:solidFill>
              </a:rPr>
              <a:t>Gorian</a:t>
            </a:r>
            <a:r>
              <a:rPr lang="it-IT" sz="1200" cap="small" dirty="0">
                <a:solidFill>
                  <a:srgbClr val="FF0000"/>
                </a:solidFill>
              </a:rPr>
              <a:t>, </a:t>
            </a:r>
            <a:r>
              <a:rPr lang="it-IT" sz="1200" i="1" dirty="0">
                <a:solidFill>
                  <a:srgbClr val="FF0000"/>
                </a:solidFill>
              </a:rPr>
              <a:t>Tracce autobiografiche, ricerca storica e bibliofilia nel «Fondo di storia della medicina Bruno Pincherle»</a:t>
            </a:r>
            <a:r>
              <a:rPr lang="it-IT" sz="1200" dirty="0">
                <a:solidFill>
                  <a:srgbClr val="FF0000"/>
                </a:solidFill>
              </a:rPr>
              <a:t>, in </a:t>
            </a:r>
            <a:r>
              <a:rPr lang="it-IT" sz="1200" dirty="0" err="1">
                <a:solidFill>
                  <a:srgbClr val="FF0000"/>
                </a:solidFill>
              </a:rPr>
              <a:t>Rudj</a:t>
            </a:r>
            <a:r>
              <a:rPr lang="it-IT" sz="1200" dirty="0">
                <a:solidFill>
                  <a:srgbClr val="FF0000"/>
                </a:solidFill>
              </a:rPr>
              <a:t> </a:t>
            </a:r>
            <a:r>
              <a:rPr lang="it-IT" sz="1200" cap="small" dirty="0" err="1">
                <a:solidFill>
                  <a:srgbClr val="FF0000"/>
                </a:solidFill>
              </a:rPr>
              <a:t>Gorian</a:t>
            </a:r>
            <a:r>
              <a:rPr lang="it-IT" sz="1200" cap="small" dirty="0">
                <a:solidFill>
                  <a:srgbClr val="FF0000"/>
                </a:solidFill>
              </a:rPr>
              <a:t> </a:t>
            </a:r>
            <a:r>
              <a:rPr lang="it-IT" sz="1200" dirty="0">
                <a:solidFill>
                  <a:srgbClr val="FF0000"/>
                </a:solidFill>
              </a:rPr>
              <a:t>(a cura di)</a:t>
            </a:r>
            <a:r>
              <a:rPr lang="it-IT" sz="1200" cap="small" dirty="0">
                <a:solidFill>
                  <a:srgbClr val="FF0000"/>
                </a:solidFill>
              </a:rPr>
              <a:t>,</a:t>
            </a:r>
            <a:r>
              <a:rPr lang="it-IT" sz="1200" dirty="0">
                <a:solidFill>
                  <a:srgbClr val="FF0000"/>
                </a:solidFill>
              </a:rPr>
              <a:t> </a:t>
            </a:r>
            <a:r>
              <a:rPr lang="it-IT" sz="1200" i="1" dirty="0">
                <a:solidFill>
                  <a:srgbClr val="FF0000"/>
                </a:solidFill>
              </a:rPr>
              <a:t>Bruno Pincherle. Gli scritti e la biblioteca di storia della medicina</a:t>
            </a:r>
            <a:r>
              <a:rPr lang="it-IT" sz="1200" dirty="0">
                <a:solidFill>
                  <a:srgbClr val="FF0000"/>
                </a:solidFill>
              </a:rPr>
              <a:t>, Trieste, Edizioni Piazzetta Stendhal 1, 2009, pp. 17-39]</a:t>
            </a:r>
          </a:p>
          <a:p>
            <a:pPr marL="0" indent="0">
              <a:buNone/>
            </a:pPr>
            <a:endParaRPr lang="it-IT" sz="2000" dirty="0"/>
          </a:p>
        </p:txBody>
      </p:sp>
      <p:pic>
        <p:nvPicPr>
          <p:cNvPr id="5122" name="Picture 2" descr="C:\Users\Il Zio\Desktop\lezione RIDI 30.11.2015\figg. pro lezione Ridi\4 ex-libris pro Rid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5184576" cy="6663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426607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400</TotalTime>
  <Words>1321</Words>
  <Application>Microsoft Office PowerPoint</Application>
  <PresentationFormat>Presentazione su schermo (4:3)</PresentationFormat>
  <Paragraphs>107</Paragraphs>
  <Slides>23</Slides>
  <Notes>0</Notes>
  <HiddenSlides>0</HiddenSlides>
  <MMClips>0</MMClips>
  <ScaleCrop>false</ScaleCrop>
  <HeadingPairs>
    <vt:vector size="4" baseType="variant">
      <vt:variant>
        <vt:lpstr>Tema</vt:lpstr>
      </vt:variant>
      <vt:variant>
        <vt:i4>1</vt:i4>
      </vt:variant>
      <vt:variant>
        <vt:lpstr>Titoli diapositive</vt:lpstr>
      </vt:variant>
      <vt:variant>
        <vt:i4>23</vt:i4>
      </vt:variant>
    </vt:vector>
  </HeadingPairs>
  <TitlesOfParts>
    <vt:vector size="24" baseType="lpstr">
      <vt:lpstr>Tema di Office</vt:lpstr>
      <vt:lpstr> “i fondi antichi delle biblioteche:  oneri e onori di inizio XXI  secolo”  </vt:lpstr>
      <vt:lpstr>0] Finalità e contesto</vt:lpstr>
      <vt:lpstr>1] ambiti di riferimento</vt:lpstr>
      <vt:lpstr>1.2] luoghi di conservazione e distribuzione dei patrimoni sul territorio</vt:lpstr>
      <vt:lpstr>2] caratteristiche di base dei materiali conservati nei fondi antichi e situazione tradizionale di gestione e consultazione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  2.2] principali peculiarità di gestione e di conservazione  </vt:lpstr>
      <vt:lpstr>Presentazione standard di PowerPoint</vt:lpstr>
      <vt:lpstr>Presentazione standard di PowerPoint</vt:lpstr>
      <vt:lpstr>3] alcuni fenomeni di espansione e di contrazione a inizio XXI secolo: realtà e tendenze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fondi antichi delle biblioteche: oneri e onori di inizio XXI  secolo”  “I fondi antichi delle biblioteche: oneri e onori di inizio XXI  secolo”  Lezione del Ph.D Rudj Gorian al corso di Biblioteconomia del prof. Riccardo Ridi, Venezia, Università degli Studi Ca’ Foscari, 30.11.2015  </dc:title>
  <dc:creator>Il Zio</dc:creator>
  <cp:lastModifiedBy>Il Zio</cp:lastModifiedBy>
  <cp:revision>34</cp:revision>
  <dcterms:created xsi:type="dcterms:W3CDTF">2015-11-27T14:08:56Z</dcterms:created>
  <dcterms:modified xsi:type="dcterms:W3CDTF">2015-12-07T06:41:19Z</dcterms:modified>
</cp:coreProperties>
</file>