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283" r:id="rId4"/>
    <p:sldId id="267" r:id="rId5"/>
    <p:sldId id="275" r:id="rId6"/>
    <p:sldId id="276" r:id="rId7"/>
    <p:sldId id="277" r:id="rId8"/>
    <p:sldId id="271" r:id="rId9"/>
    <p:sldId id="272" r:id="rId10"/>
    <p:sldId id="268" r:id="rId11"/>
    <p:sldId id="274" r:id="rId12"/>
    <p:sldId id="270" r:id="rId13"/>
    <p:sldId id="273" r:id="rId14"/>
    <p:sldId id="278" r:id="rId15"/>
    <p:sldId id="279" r:id="rId16"/>
    <p:sldId id="285" r:id="rId17"/>
    <p:sldId id="284" r:id="rId18"/>
    <p:sldId id="281" r:id="rId19"/>
    <p:sldId id="282" r:id="rId20"/>
    <p:sldId id="265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 clrMode="gray" scaleToFitPaper="1"/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99" autoAdjust="0"/>
    <p:restoredTop sz="79978" autoAdjust="0"/>
  </p:normalViewPr>
  <p:slideViewPr>
    <p:cSldViewPr snapToObjects="1">
      <p:cViewPr varScale="1">
        <p:scale>
          <a:sx n="131" d="100"/>
          <a:sy n="131" d="100"/>
        </p:scale>
        <p:origin x="-16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67" d="100"/>
          <a:sy n="167" d="100"/>
        </p:scale>
        <p:origin x="-1720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heme" Target="theme/theme1.xml"/><Relationship Id="rId14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28" Type="http://schemas.openxmlformats.org/officeDocument/2006/relationships/tableStyles" Target="tableStyles.xml"/><Relationship Id="rId26" Type="http://schemas.openxmlformats.org/officeDocument/2006/relationships/viewProps" Target="viewProp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311AC-DFB7-9740-AFB8-DBEF488BFEA0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19E2D-E6CE-3E48-8BE9-F548B98FF777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B18F9-C6E7-9A44-985E-40C59D9DA09B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A80F6-E217-BF41-9D69-783FEFE343A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dirty="0" smtClean="0"/>
              <a:t> Biblioteche partecipative -&gt; biblioteche come conversazioni -&gt; nuova</a:t>
            </a:r>
            <a:r>
              <a:rPr lang="it-IT" baseline="0" dirty="0" smtClean="0"/>
              <a:t> biblioteconomia </a:t>
            </a:r>
            <a:r>
              <a:rPr lang="it-IT" dirty="0" smtClean="0"/>
              <a:t>(David </a:t>
            </a:r>
            <a:r>
              <a:rPr lang="it-IT" dirty="0" err="1" smtClean="0"/>
              <a:t>Lankes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 Piazze del sapere (Antonella </a:t>
            </a:r>
            <a:r>
              <a:rPr lang="it-IT" dirty="0" err="1" smtClean="0"/>
              <a:t>Agnoli</a:t>
            </a:r>
            <a:r>
              <a:rPr lang="it-IT" dirty="0" smtClean="0"/>
              <a:t>);</a:t>
            </a:r>
            <a:r>
              <a:rPr lang="it-IT" baseline="0" dirty="0" smtClean="0"/>
              <a:t> </a:t>
            </a:r>
            <a:r>
              <a:rPr lang="it-IT" dirty="0" smtClean="0"/>
              <a:t>Biblioteche </a:t>
            </a:r>
            <a:r>
              <a:rPr lang="it-IT" dirty="0" err="1" smtClean="0"/>
              <a:t>fusion</a:t>
            </a:r>
            <a:r>
              <a:rPr lang="it-IT" dirty="0" smtClean="0"/>
              <a:t> (Maria Stella </a:t>
            </a:r>
            <a:r>
              <a:rPr lang="it-IT" dirty="0" err="1" smtClean="0"/>
              <a:t>Rasetti</a:t>
            </a:r>
            <a:r>
              <a:rPr lang="it-IT" dirty="0" smtClean="0"/>
              <a:t>); </a:t>
            </a:r>
            <a:r>
              <a:rPr lang="it-IT" dirty="0" err="1" smtClean="0"/>
              <a:t>Eco-biblioteche</a:t>
            </a:r>
            <a:r>
              <a:rPr lang="it-IT" dirty="0" smtClean="0"/>
              <a:t> (</a:t>
            </a:r>
            <a:r>
              <a:rPr lang="it-IT" dirty="0" err="1" smtClean="0"/>
              <a:t>Waldemaro</a:t>
            </a:r>
            <a:r>
              <a:rPr lang="it-IT" dirty="0" smtClean="0"/>
              <a:t> </a:t>
            </a:r>
            <a:r>
              <a:rPr lang="it-IT" dirty="0" err="1" smtClean="0"/>
              <a:t>Morgese</a:t>
            </a:r>
            <a:r>
              <a:rPr lang="it-IT" dirty="0" smtClean="0"/>
              <a:t>); 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None/>
            </a:pP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"piazze del sapere" di [</a:t>
            </a:r>
            <a:r>
              <a:rPr lang="it-IT" sz="1200" kern="1200" cap="smal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Agnoli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2009 p. 158-159]</a:t>
            </a:r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sono "pezzi di città, dove per caso ci sono anche dei libri", il cui personale dovrebbe "ignorare i tradizionali profili professionali a vantaggio di nuove figure che provengano da ambiti differenti e con competenze modellate sui bisogni di un centro di incontro fra i cittadini e di iniziativa culturale" per "creare un nuovo spazio urbano dove gli sguardi sempre più smarriti e solitari possano incontrarsi, creare un luogo di partecipazione per coloro che sembrano aver perso il senso del bene comune, il piacere dello stare insieme e di sentirsi cittadini" </a:t>
            </a:r>
            <a:r>
              <a:rPr lang="it-IT" dirty="0" smtClean="0"/>
              <a:t> </a:t>
            </a:r>
          </a:p>
          <a:p>
            <a:pPr>
              <a:buFontTx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Dalla </a:t>
            </a:r>
            <a:r>
              <a:rPr lang="it-IT" dirty="0" err="1" smtClean="0"/>
              <a:t>pseudoconclusione</a:t>
            </a:r>
            <a:r>
              <a:rPr lang="it-IT" dirty="0" smtClean="0"/>
              <a:t> C1 discendono molti rischi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 IN</a:t>
            </a:r>
            <a:r>
              <a:rPr lang="it-IT" baseline="0" dirty="0" smtClean="0"/>
              <a:t> TEMPI </a:t>
            </a:r>
            <a:r>
              <a:rPr lang="it-IT" baseline="0" dirty="0" err="1" smtClean="0"/>
              <a:t>DI</a:t>
            </a:r>
            <a:r>
              <a:rPr lang="it-IT" baseline="0" dirty="0" smtClean="0"/>
              <a:t> CRISI </a:t>
            </a:r>
            <a:r>
              <a:rPr lang="it-IT" baseline="0" dirty="0" err="1" smtClean="0"/>
              <a:t>DI</a:t>
            </a:r>
            <a:r>
              <a:rPr lang="it-IT" baseline="0" dirty="0" smtClean="0"/>
              <a:t> RISORSE BIBLIOTECA 2.0 NON AVVENIRISTICA MA ANTIQUATA (UN PASSO INDIETRO E NON IN AVANTI) = </a:t>
            </a:r>
            <a:r>
              <a:rPr lang="it-IT" u="sng" baseline="0" dirty="0" smtClean="0"/>
              <a:t>MENO 2.0</a:t>
            </a:r>
          </a:p>
          <a:p>
            <a:pPr>
              <a:buFontTx/>
              <a:buChar char="-"/>
            </a:pPr>
            <a:r>
              <a:rPr lang="it-IT" baseline="0" dirty="0" smtClean="0"/>
              <a:t>PERCHE’ FORNISCE AI PROPRI UTENTI IL SUPERFLUO </a:t>
            </a:r>
            <a:r>
              <a:rPr lang="it-IT" u="sng" baseline="0" dirty="0" smtClean="0"/>
              <a:t>AL POSTO </a:t>
            </a:r>
            <a:r>
              <a:rPr lang="it-IT" baseline="0" dirty="0" smtClean="0"/>
              <a:t>(E NON </a:t>
            </a:r>
            <a:r>
              <a:rPr lang="it-IT" u="sng" baseline="0" dirty="0" smtClean="0"/>
              <a:t>IN AGGIUNTA</a:t>
            </a:r>
            <a:r>
              <a:rPr lang="it-IT" baseline="0" dirty="0" smtClean="0"/>
              <a:t>) DELL’INDISPENSABILE</a:t>
            </a:r>
          </a:p>
          <a:p>
            <a:pPr>
              <a:buFontTx/>
              <a:buChar char="-"/>
            </a:pPr>
            <a:endParaRPr lang="it-IT" baseline="0" dirty="0" smtClean="0"/>
          </a:p>
          <a:p>
            <a:pPr>
              <a:buFontTx/>
              <a:buChar char="-"/>
            </a:pPr>
            <a:r>
              <a:rPr lang="it-IT" baseline="0" dirty="0" smtClean="0"/>
              <a:t> SOLO DUE ESEMPI (UNO NEL MONDO VIRTUALE E UNO IN QUELLO REALE):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biblioteche che segnalano le chiusure straordinarie su </a:t>
            </a:r>
            <a:r>
              <a:rPr lang="it-IT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Facebook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 non sul proprio sito web istituzionale;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biblioteche che aprono un bar, delle "aree relax per riposare" su divanetti con luci soffuse e si ribattezzano con denominazioni</a:t>
            </a:r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fantasiose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sopprimendo però il servizio di prestito e fornendo assistenza bibliografica solo per meno di metà dell'orario di apertura settimanale;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Biblioteca 2.0 forte =  metamorfosi delle finalità di fondo delle biblioteche, comprensibilmente motivata dal mero istinto di sopravvivenza delle istituzioni e dei relativi posti di lavoro</a:t>
            </a:r>
            <a:r>
              <a:rPr lang="it-IT" dirty="0" smtClean="0"/>
              <a:t> </a:t>
            </a:r>
          </a:p>
          <a:p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Ma, paradossalmente, la "svolta sociale" effettuata dai bibliotecari per autodifesa corporativa potrebbe rivelarsi, sul lungo periodo, un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autogoal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 la loro stessa corporazione. Infatti, se le biblioteche perdono o comunque indeboliscono la propria identità, annacquando la loro specifica vocazione bibliografica, informativa e documentaria e trasformandosi in generiche agenzie di servizi socioculturali, ciò potrà forse attirare visibilità e finanziamenti per qualche anno, ma a lungo termine non sarebbe forse più razionale per i ministeri, le università e le amministrazioni locali a cui afferiscono sostituirle con altre tipologie di istituzioni, meglio attrezzate per la "socializzazione" e gestite da laureati in scienze della comunicazione o in servizio sociale invece che in biblioteconomia, adeguando di conseguenza i bandi di concorso e ignorando "i tradizionali profili professionali", proprio come auspicato da [</a:t>
            </a:r>
            <a:r>
              <a:rPr lang="it-IT" sz="1200" kern="1200" cap="smal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Agnoli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2009 p. 158]?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Esatti contenuti della responsabilità sociale difficili da individuare perché in ogni società ci sono molti valori diversi, talvolta in contrasto fra loro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David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Knipe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Berninghausen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(1916-2001), già bibliotecario presso lo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Iowa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State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Teachers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College e, all'epoca del dibattito, docente di biblioteconomia e direttore della Graduate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Library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Science della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University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Minnesota.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Berninghausen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aldo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chairman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American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Library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Committee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Intellectual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Freedom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(1948-1950) and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played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major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role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drafting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Library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Bill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DKB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l'eccessivo attivismo su temi sociali non strettamente professionali mostrato negli ultimi anni dalla SSRT (e, più in generale, dall'ALA e dai bibliotecari americani) rischiava di rivelarsi controproducente sia per gli utenti delle biblioteche che per i bibliotecari stessi perché, politicizzandosi e schierandosi a favore o contro questa o quella causa sociale, questi ultimi avrebbero perso l'imparzialità e la neutralità necessarie per difendere con efficacia il valore fondamentale della loro professione, ovvero la libertà intellettuale</a:t>
            </a:r>
          </a:p>
          <a:p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Esempi di battaglie sociali ironicamente elencati da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Berninghausen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come irrilevanti o addirittura pericolosi per le biblioteche: lo sradicamento dell'ingiustizia razziale, la promozione della fraternità umana, la lotta all'inquinamento ambientale, la prevenzione di ogni guerra, la promozione dell'omosessualità come stile di vita, la proposta di abbassare a 18 anni l'età del voto, il mantenimento della separazione fra Stato e Chiesa, il giudizio di innocenza (o di colpevolezza) su Charles Manson e Angela e, infine, "la soluzione di centinaia di altre questioni sociali, scientifiche o politiche, indipendentemente da quanto esse possano essere vitali per il futuro dell'umanità”.</a:t>
            </a:r>
            <a:endParaRPr lang="it-IT" dirty="0" smtClean="0"/>
          </a:p>
          <a:p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 DKB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accusa di ipocrisia: il bilanciamento delle collezioni è illusorio se basato esclusivamente su ciò che viene immesso sul mercato (e massicciamente pubblicizzato) dai principali editori commerciali,</a:t>
            </a:r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che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riflettono e promuovono uno status quo e un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mainstream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culturale, sociale e politico che non esaurisce la totalità delle opinioni disponibili. La vera libertà intellettuale sarebbe quindi stata più efficacemente perseguita ampliando, nelle collezioni e nelle iniziative volte alla loro valorizzazione, lo spazio messo a disposizione dei piccoli editori alternativi, dei movimenti per i diritti sociali e quindi, guarda caso, proprio dei soggetti maggiormente interessati ai temi da cui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Berninghausen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metteva in guardia i bibliotecari. Solo così ai cittadini sarebbero davvero arrivate tutte le voci in campo e si sarebbe evitata quella surrettizia censura che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Berninghausen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nominalmente aborriva ma che, di fatto, permetteva e rinforzava.</a:t>
            </a:r>
            <a:r>
              <a:rPr lang="it-IT" dirty="0" smtClean="0"/>
              <a:t> </a:t>
            </a: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contrapposizione fra responsabilità e neutralità non è però inevitabile e io credo che sia possibile inserire entrambe nel pantheon dei valori fondamentali della professione bibliotecaria, sia pure con un peso diverso e facendo alcune distinzioni. 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A80F6-E217-BF41-9D69-783FEFE343A5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2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9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1"/>
            <a:ext cx="19050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1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8" y="6377460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698988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698988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9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8" y="1743134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9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3" y="155448"/>
            <a:ext cx="2525151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6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2" y="1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2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3E739901-5D93-B040-91CF-454ED8EA02BE}" type="datetimeFigureOut">
              <a:rPr lang="it-IT" smtClean="0"/>
              <a:pPr/>
              <a:t>14-03-2014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8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hyperlink" Target="http://www.riccardoridi.i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mailto:ridi@unive.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it-IT" cap="small" dirty="0" smtClean="0">
                <a:solidFill>
                  <a:srgbClr val="FF0000"/>
                </a:solidFill>
              </a:rPr>
              <a:t/>
            </a:r>
            <a:br>
              <a:rPr lang="it-IT" cap="small" dirty="0" smtClean="0">
                <a:solidFill>
                  <a:srgbClr val="FF0000"/>
                </a:solidFill>
              </a:rPr>
            </a:br>
            <a:r>
              <a:rPr lang="it-IT" sz="4000" cap="all" dirty="0" smtClean="0">
                <a:solidFill>
                  <a:srgbClr val="FF6600"/>
                </a:solidFill>
                <a:latin typeface="Book Antiqua"/>
              </a:rPr>
              <a:t>La responsabilità sociale delle biblioteche</a:t>
            </a:r>
            <a:br>
              <a:rPr lang="it-IT" sz="4000" cap="all" dirty="0" smtClean="0">
                <a:solidFill>
                  <a:srgbClr val="FF6600"/>
                </a:solidFill>
                <a:latin typeface="Book Antiqua"/>
              </a:rPr>
            </a:br>
            <a:r>
              <a:rPr lang="it-IT" sz="4000" cap="all" dirty="0" smtClean="0">
                <a:solidFill>
                  <a:srgbClr val="FF6600"/>
                </a:solidFill>
                <a:latin typeface="Book Antiqua"/>
              </a:rPr>
              <a:t/>
            </a:r>
            <a:br>
              <a:rPr lang="it-IT" sz="4000" cap="all" dirty="0" smtClean="0">
                <a:solidFill>
                  <a:srgbClr val="FF6600"/>
                </a:solidFill>
                <a:latin typeface="Book Antiqua"/>
              </a:rPr>
            </a:br>
            <a:r>
              <a:rPr lang="it-IT" sz="3200" cap="all" dirty="0" smtClean="0">
                <a:solidFill>
                  <a:srgbClr val="FF6600"/>
                </a:solidFill>
                <a:latin typeface="Book Antiqua"/>
              </a:rPr>
              <a:t>una connessione a doppio taglio</a:t>
            </a:r>
            <a:endParaRPr lang="it-IT" sz="3200" cap="all" dirty="0">
              <a:solidFill>
                <a:srgbClr val="FF6600"/>
              </a:solidFill>
              <a:latin typeface="Book Antiqua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5341" y="4953001"/>
            <a:ext cx="8096529" cy="1904999"/>
          </a:xfrm>
        </p:spPr>
        <p:txBody>
          <a:bodyPr>
            <a:noAutofit/>
          </a:bodyPr>
          <a:lstStyle/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r>
              <a:rPr lang="it-IT" dirty="0" smtClean="0"/>
              <a:t>Riccardo Ridi - Università Ca’ Foscari, Venezia</a:t>
            </a:r>
          </a:p>
          <a:p>
            <a:pPr algn="ctr"/>
            <a:r>
              <a:rPr lang="it-IT" dirty="0" smtClean="0"/>
              <a:t> Convegno</a:t>
            </a:r>
          </a:p>
          <a:p>
            <a:pPr algn="ctr"/>
            <a:r>
              <a:rPr lang="it-IT" b="1" dirty="0" smtClean="0"/>
              <a:t>La biblioteca connessa</a:t>
            </a:r>
          </a:p>
          <a:p>
            <a:pPr algn="ctr"/>
            <a:r>
              <a:rPr lang="it-IT" dirty="0" smtClean="0">
                <a:latin typeface="Book Antiqua"/>
              </a:rPr>
              <a:t>Milano, 13-14 Marzo 2014</a:t>
            </a:r>
          </a:p>
          <a:p>
            <a:pPr algn="ctr"/>
            <a:endParaRPr lang="it-IT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biblioteca 2.0 </a:t>
            </a:r>
            <a:r>
              <a:rPr lang="it-IT" sz="2800" dirty="0" smtClean="0">
                <a:solidFill>
                  <a:srgbClr val="FF6600"/>
                </a:solidFill>
              </a:rPr>
              <a:t>(forte)</a:t>
            </a:r>
            <a:endParaRPr lang="it-IT" sz="28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4930409"/>
          </a:xfrm>
        </p:spPr>
        <p:txBody>
          <a:bodyPr>
            <a:normAutofit fontScale="32500" lnSpcReduction="20000"/>
          </a:bodyPr>
          <a:lstStyle/>
          <a:p>
            <a:pPr>
              <a:buFont typeface="Arial"/>
              <a:buChar char="•"/>
            </a:pPr>
            <a:r>
              <a:rPr lang="it-IT" sz="9846" dirty="0" smtClean="0"/>
              <a:t>intesa in senso </a:t>
            </a:r>
            <a:r>
              <a:rPr lang="it-IT" sz="9846" dirty="0" smtClean="0">
                <a:solidFill>
                  <a:srgbClr val="FF6600"/>
                </a:solidFill>
              </a:rPr>
              <a:t>forte </a:t>
            </a:r>
            <a:r>
              <a:rPr lang="it-IT" sz="9846" dirty="0" smtClean="0"/>
              <a:t>= cambiare gli obbiettivi           </a:t>
            </a:r>
          </a:p>
          <a:p>
            <a:pPr>
              <a:buNone/>
            </a:pPr>
            <a:r>
              <a:rPr lang="it-IT" sz="9846" dirty="0" smtClean="0"/>
              <a:t>                                                       delle biblioteche:</a:t>
            </a:r>
          </a:p>
          <a:p>
            <a:pPr>
              <a:buFont typeface="Arial"/>
              <a:buChar char="•"/>
            </a:pPr>
            <a:endParaRPr lang="it-IT" sz="8000" dirty="0" smtClean="0"/>
          </a:p>
          <a:p>
            <a:pPr>
              <a:buFont typeface="Wingdings" charset="2"/>
              <a:buChar char="ü"/>
            </a:pPr>
            <a:r>
              <a:rPr lang="it-IT" sz="9846" dirty="0" smtClean="0"/>
              <a:t>riducendo l’importanza </a:t>
            </a:r>
            <a:r>
              <a:rPr lang="it-IT" sz="8000" dirty="0" smtClean="0"/>
              <a:t>dei</a:t>
            </a:r>
            <a:r>
              <a:rPr lang="it-IT" sz="8615" dirty="0" smtClean="0"/>
              <a:t> </a:t>
            </a:r>
            <a:r>
              <a:rPr lang="it-IT" sz="9846" dirty="0" smtClean="0"/>
              <a:t>documenti</a:t>
            </a:r>
          </a:p>
          <a:p>
            <a:pPr>
              <a:buFont typeface="Wingdings" charset="2"/>
              <a:buChar char="ü"/>
            </a:pPr>
            <a:endParaRPr lang="it-IT" sz="5818" dirty="0" smtClean="0"/>
          </a:p>
          <a:p>
            <a:pPr>
              <a:buFont typeface="Wingdings" charset="2"/>
              <a:buChar char="ü"/>
            </a:pPr>
            <a:r>
              <a:rPr lang="it-IT" sz="9846" dirty="0" smtClean="0"/>
              <a:t>aumentando</a:t>
            </a:r>
            <a:r>
              <a:rPr lang="it-IT" sz="8000" dirty="0" smtClean="0"/>
              <a:t> </a:t>
            </a:r>
            <a:r>
              <a:rPr lang="it-IT" sz="9846" dirty="0" smtClean="0"/>
              <a:t>l’importanza </a:t>
            </a:r>
            <a:r>
              <a:rPr lang="it-IT" sz="8000" dirty="0" smtClean="0"/>
              <a:t>della </a:t>
            </a:r>
            <a:r>
              <a:rPr lang="it-IT" sz="9846" dirty="0" smtClean="0"/>
              <a:t>socializzazione</a:t>
            </a:r>
            <a:r>
              <a:rPr lang="it-IT" sz="5818" dirty="0" smtClean="0"/>
              <a:t> </a:t>
            </a:r>
          </a:p>
          <a:p>
            <a:pPr>
              <a:buNone/>
            </a:pPr>
            <a:r>
              <a:rPr lang="it-IT" sz="7385" dirty="0" smtClean="0"/>
              <a:t>         e di qualsiasi altra cosa risulti interessante per la comunità</a:t>
            </a:r>
          </a:p>
          <a:p>
            <a:pPr>
              <a:buNone/>
            </a:pPr>
            <a:endParaRPr lang="it-IT" sz="4000" dirty="0" smtClean="0"/>
          </a:p>
          <a:p>
            <a:pPr>
              <a:buFont typeface="Wingdings" charset="2"/>
              <a:buChar char="ü"/>
            </a:pPr>
            <a:r>
              <a:rPr lang="it-IT" sz="8615" dirty="0" smtClean="0"/>
              <a:t>più</a:t>
            </a:r>
            <a:r>
              <a:rPr lang="it-IT" sz="9846" dirty="0" smtClean="0"/>
              <a:t> “social” </a:t>
            </a:r>
            <a:r>
              <a:rPr lang="it-IT" sz="8615" dirty="0" smtClean="0"/>
              <a:t>o più </a:t>
            </a:r>
            <a:r>
              <a:rPr lang="it-IT" sz="9846" dirty="0" smtClean="0"/>
              <a:t>“sociale”                                                  </a:t>
            </a:r>
          </a:p>
          <a:p>
            <a:pPr>
              <a:buNone/>
            </a:pPr>
            <a:r>
              <a:rPr lang="it-IT" sz="9846" dirty="0" smtClean="0"/>
              <a:t>           </a:t>
            </a:r>
            <a:r>
              <a:rPr lang="it-IT" sz="7385" dirty="0" smtClean="0"/>
              <a:t>sotto varie denominazioni</a:t>
            </a:r>
          </a:p>
          <a:p>
            <a:pPr>
              <a:buNone/>
            </a:pPr>
            <a:endParaRPr lang="it-IT" sz="3765" dirty="0" smtClean="0"/>
          </a:p>
          <a:p>
            <a:pPr>
              <a:buNone/>
            </a:pPr>
            <a:endParaRPr lang="it-IT" sz="3765" dirty="0" smtClean="0"/>
          </a:p>
          <a:p>
            <a:pPr>
              <a:buNone/>
            </a:pPr>
            <a:endParaRPr lang="it-IT" sz="3765" dirty="0" smtClean="0"/>
          </a:p>
          <a:p>
            <a:pPr>
              <a:buFont typeface="Arial"/>
              <a:buChar char="•"/>
            </a:pPr>
            <a:r>
              <a:rPr lang="it-IT" sz="9846" dirty="0" smtClean="0">
                <a:solidFill>
                  <a:srgbClr val="FF6600"/>
                </a:solidFill>
              </a:rPr>
              <a:t>vera rivoluzione </a:t>
            </a:r>
            <a:r>
              <a:rPr lang="it-IT" sz="9846" dirty="0" smtClean="0"/>
              <a:t>(appropriata enfasi </a:t>
            </a:r>
          </a:p>
          <a:p>
            <a:pPr>
              <a:buNone/>
            </a:pPr>
            <a:r>
              <a:rPr lang="it-IT" sz="9846" dirty="0" smtClean="0"/>
              <a:t>                   del termine “biblioteca 2.0”)</a:t>
            </a:r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rgbClr val="FF6600"/>
                </a:solidFill>
              </a:rPr>
              <a:t>pseudosillogismo</a:t>
            </a:r>
            <a:r>
              <a:rPr lang="it-IT" sz="3600" dirty="0" smtClean="0">
                <a:solidFill>
                  <a:srgbClr val="FF6600"/>
                </a:solidFill>
              </a:rPr>
              <a:t> </a:t>
            </a:r>
            <a:r>
              <a:rPr lang="it-IT" sz="3200" dirty="0" smtClean="0">
                <a:solidFill>
                  <a:srgbClr val="FF6600"/>
                </a:solidFill>
              </a:rPr>
              <a:t>della</a:t>
            </a:r>
            <a:r>
              <a:rPr lang="it-IT" sz="3600" dirty="0" smtClean="0">
                <a:solidFill>
                  <a:srgbClr val="FF6600"/>
                </a:solidFill>
              </a:rPr>
              <a:t> biblioteca 2.0 </a:t>
            </a:r>
            <a:r>
              <a:rPr lang="it-IT" sz="3200" dirty="0" smtClean="0">
                <a:solidFill>
                  <a:srgbClr val="FF6600"/>
                </a:solidFill>
              </a:rPr>
              <a:t>forte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50292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2400" dirty="0" smtClean="0">
                <a:solidFill>
                  <a:srgbClr val="FF6600"/>
                </a:solidFill>
              </a:rPr>
              <a:t>PREMESSE</a:t>
            </a:r>
            <a:r>
              <a:rPr lang="it-IT" sz="2400" dirty="0" smtClean="0"/>
              <a:t> (corrette):</a:t>
            </a:r>
          </a:p>
          <a:p>
            <a:r>
              <a:rPr lang="it-IT" sz="3027" dirty="0" smtClean="0"/>
              <a:t>A) la società ha bisogno di, o comunque chiede, </a:t>
            </a:r>
            <a:r>
              <a:rPr lang="it-IT" sz="3027" dirty="0" err="1" smtClean="0"/>
              <a:t>X</a:t>
            </a:r>
            <a:endParaRPr lang="it-IT" sz="3027" dirty="0" smtClean="0"/>
          </a:p>
          <a:p>
            <a:r>
              <a:rPr lang="it-IT" sz="3027" dirty="0" err="1" smtClean="0"/>
              <a:t>B</a:t>
            </a:r>
            <a:r>
              <a:rPr lang="it-IT" sz="3027" dirty="0" smtClean="0"/>
              <a:t>) le biblioteche sono istituzioni pubbliche                                                </a:t>
            </a:r>
          </a:p>
          <a:p>
            <a:pPr>
              <a:buNone/>
            </a:pPr>
            <a:r>
              <a:rPr lang="it-IT" sz="3027" dirty="0" smtClean="0"/>
              <a:t>                       al servizio della società</a:t>
            </a:r>
          </a:p>
          <a:p>
            <a:endParaRPr lang="it-IT" sz="2400" dirty="0" smtClean="0"/>
          </a:p>
          <a:p>
            <a:pPr algn="ctr">
              <a:buNone/>
            </a:pPr>
            <a:r>
              <a:rPr lang="it-IT" sz="2400" dirty="0" smtClean="0">
                <a:solidFill>
                  <a:srgbClr val="FF6600"/>
                </a:solidFill>
              </a:rPr>
              <a:t>PSEUDOCONCLUSIONE</a:t>
            </a:r>
            <a:r>
              <a:rPr lang="it-IT" sz="2400" dirty="0" smtClean="0"/>
              <a:t> (scorretta):</a:t>
            </a:r>
          </a:p>
          <a:p>
            <a:r>
              <a:rPr lang="it-IT" sz="3027" dirty="0" smtClean="0"/>
              <a:t>C1) quindi le biblioteche devono soprattutto fornire </a:t>
            </a:r>
            <a:r>
              <a:rPr lang="it-IT" sz="3027" dirty="0" err="1" smtClean="0"/>
              <a:t>X</a:t>
            </a:r>
            <a:r>
              <a:rPr lang="it-IT" sz="3027" dirty="0" smtClean="0"/>
              <a:t> </a:t>
            </a:r>
          </a:p>
          <a:p>
            <a:endParaRPr lang="it-IT" sz="2400" dirty="0" smtClean="0"/>
          </a:p>
          <a:p>
            <a:pPr algn="ctr">
              <a:buNone/>
            </a:pPr>
            <a:r>
              <a:rPr lang="it-IT" sz="2400" dirty="0" smtClean="0">
                <a:solidFill>
                  <a:srgbClr val="FF6600"/>
                </a:solidFill>
              </a:rPr>
              <a:t>CONCLUSIONE</a:t>
            </a:r>
            <a:r>
              <a:rPr lang="it-IT" sz="2400" dirty="0" smtClean="0"/>
              <a:t> (corretta):</a:t>
            </a:r>
          </a:p>
          <a:p>
            <a:r>
              <a:rPr lang="it-IT" sz="3027" dirty="0" smtClean="0"/>
              <a:t>C2) quindi le biblioteche, </a:t>
            </a:r>
            <a:r>
              <a:rPr lang="it-IT" sz="3027" i="1" dirty="0" smtClean="0"/>
              <a:t>insieme</a:t>
            </a:r>
            <a:r>
              <a:rPr lang="it-IT" sz="3027" dirty="0" smtClean="0"/>
              <a:t> a tutte le altre            </a:t>
            </a:r>
          </a:p>
          <a:p>
            <a:pPr>
              <a:buNone/>
            </a:pPr>
            <a:r>
              <a:rPr lang="it-IT" sz="3027" dirty="0" smtClean="0"/>
              <a:t>              istituzioni sociali  (sia private che pubbliche) </a:t>
            </a:r>
          </a:p>
          <a:p>
            <a:pPr>
              <a:buNone/>
            </a:pPr>
            <a:r>
              <a:rPr lang="it-IT" sz="3027" dirty="0" smtClean="0"/>
              <a:t>              nel loro complesso, devono </a:t>
            </a:r>
            <a:r>
              <a:rPr lang="it-IT" sz="3027" i="1" dirty="0" smtClean="0"/>
              <a:t>anche</a:t>
            </a:r>
            <a:r>
              <a:rPr lang="it-IT" sz="3027" dirty="0" smtClean="0"/>
              <a:t> fornire </a:t>
            </a:r>
            <a:r>
              <a:rPr lang="it-IT" sz="3027" dirty="0" err="1" smtClean="0"/>
              <a:t>X</a:t>
            </a:r>
            <a:endParaRPr lang="it-IT" sz="3027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rischi della biblioteca 2.0 </a:t>
            </a:r>
            <a:r>
              <a:rPr lang="it-IT" sz="3200" dirty="0" smtClean="0">
                <a:solidFill>
                  <a:srgbClr val="FF6600"/>
                </a:solidFill>
              </a:rPr>
              <a:t>(forte)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    </a:t>
            </a:r>
            <a:r>
              <a:rPr lang="it-IT" sz="8000" dirty="0" smtClean="0">
                <a:solidFill>
                  <a:srgbClr val="FF6600"/>
                </a:solidFill>
              </a:rPr>
              <a:t>biblioteca </a:t>
            </a:r>
            <a:r>
              <a:rPr lang="it-IT" sz="6000" dirty="0" smtClean="0">
                <a:solidFill>
                  <a:srgbClr val="FF6600"/>
                </a:solidFill>
              </a:rPr>
              <a:t>meno </a:t>
            </a:r>
            <a:r>
              <a:rPr lang="it-IT" sz="8800" dirty="0" smtClean="0">
                <a:solidFill>
                  <a:srgbClr val="FF6600"/>
                </a:solidFill>
              </a:rPr>
              <a:t>2.0</a:t>
            </a:r>
            <a:r>
              <a:rPr lang="it-IT" sz="8000" dirty="0" smtClean="0">
                <a:solidFill>
                  <a:srgbClr val="FF6600"/>
                </a:solidFill>
              </a:rPr>
              <a:t> </a:t>
            </a:r>
          </a:p>
          <a:p>
            <a:pPr>
              <a:buNone/>
            </a:pPr>
            <a:r>
              <a:rPr lang="it-IT" sz="1800" dirty="0" smtClean="0"/>
              <a:t>                                                                            ovvero</a:t>
            </a:r>
          </a:p>
          <a:p>
            <a:pPr>
              <a:buNone/>
            </a:pPr>
            <a:r>
              <a:rPr lang="it-IT" sz="4800" dirty="0" smtClean="0"/>
              <a:t>         </a:t>
            </a:r>
            <a:r>
              <a:rPr lang="it-IT" sz="5400" dirty="0" smtClean="0"/>
              <a:t>il superfluo al posto      </a:t>
            </a:r>
          </a:p>
          <a:p>
            <a:pPr>
              <a:buNone/>
            </a:pPr>
            <a:r>
              <a:rPr lang="it-IT" sz="4800" dirty="0" smtClean="0"/>
              <a:t>          </a:t>
            </a:r>
            <a:r>
              <a:rPr lang="it-IT" sz="5400" dirty="0" smtClean="0"/>
              <a:t>dell’indispensabile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rischi della biblioteca 2.0 </a:t>
            </a:r>
            <a:r>
              <a:rPr lang="it-IT" sz="3200" dirty="0" smtClean="0">
                <a:solidFill>
                  <a:srgbClr val="FF6600"/>
                </a:solidFill>
              </a:rPr>
              <a:t>(forte)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None/>
            </a:pPr>
            <a:r>
              <a:rPr lang="it-IT" sz="5400" dirty="0" smtClean="0">
                <a:solidFill>
                  <a:srgbClr val="FF0000"/>
                </a:solidFill>
              </a:rPr>
              <a:t>   </a:t>
            </a:r>
            <a:r>
              <a:rPr lang="it-IT" sz="8800" dirty="0" smtClean="0">
                <a:solidFill>
                  <a:srgbClr val="FF6600"/>
                </a:solidFill>
              </a:rPr>
              <a:t>biblioteca </a:t>
            </a:r>
            <a:r>
              <a:rPr lang="it-IT" sz="6600" dirty="0" smtClean="0">
                <a:solidFill>
                  <a:srgbClr val="FF6600"/>
                </a:solidFill>
              </a:rPr>
              <a:t>meno </a:t>
            </a:r>
            <a:r>
              <a:rPr lang="it-IT" sz="9600" dirty="0" smtClean="0">
                <a:solidFill>
                  <a:srgbClr val="FF6600"/>
                </a:solidFill>
              </a:rPr>
              <a:t>2.0</a:t>
            </a:r>
            <a:r>
              <a:rPr lang="it-IT" sz="8800" dirty="0" smtClean="0">
                <a:solidFill>
                  <a:srgbClr val="FF6600"/>
                </a:solidFill>
              </a:rPr>
              <a:t> </a:t>
            </a:r>
            <a:endParaRPr lang="it-IT" sz="8000" dirty="0" smtClean="0">
              <a:solidFill>
                <a:srgbClr val="FF6600"/>
              </a:solidFill>
            </a:endParaRPr>
          </a:p>
          <a:p>
            <a:pPr>
              <a:buNone/>
            </a:pPr>
            <a:r>
              <a:rPr lang="it-IT" sz="8000" dirty="0" smtClean="0">
                <a:solidFill>
                  <a:srgbClr val="FF6600"/>
                </a:solidFill>
              </a:rPr>
              <a:t>   </a:t>
            </a:r>
            <a:r>
              <a:rPr lang="it-IT" sz="8649" dirty="0" smtClean="0">
                <a:solidFill>
                  <a:srgbClr val="FF6600"/>
                </a:solidFill>
              </a:rPr>
              <a:t>senza bibliotecari</a:t>
            </a:r>
          </a:p>
          <a:p>
            <a:pPr>
              <a:buNone/>
            </a:pPr>
            <a:r>
              <a:rPr lang="it-IT" sz="1800" dirty="0" smtClean="0"/>
              <a:t>                                                                                                ovvero</a:t>
            </a:r>
          </a:p>
          <a:p>
            <a:pPr>
              <a:buNone/>
            </a:pPr>
            <a:r>
              <a:rPr lang="it-IT" sz="4800" dirty="0" smtClean="0"/>
              <a:t>        </a:t>
            </a:r>
            <a:r>
              <a:rPr lang="it-IT" sz="5838" dirty="0" err="1" smtClean="0"/>
              <a:t>autogoal</a:t>
            </a:r>
            <a:r>
              <a:rPr lang="it-IT" sz="5838" dirty="0" smtClean="0"/>
              <a:t> occupazionale</a:t>
            </a:r>
          </a:p>
          <a:p>
            <a:pPr>
              <a:buNone/>
            </a:pPr>
            <a:r>
              <a:rPr lang="it-IT" sz="4800" dirty="0" smtClean="0"/>
              <a:t>           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missione della biblioteca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cosa hanno in comune </a:t>
            </a:r>
            <a:r>
              <a:rPr lang="it-IT" smtClean="0"/>
              <a:t>i due </a:t>
            </a:r>
            <a:r>
              <a:rPr lang="it-IT" dirty="0" smtClean="0"/>
              <a:t>dibattiti?</a:t>
            </a:r>
          </a:p>
          <a:p>
            <a:pPr algn="ctr">
              <a:buNone/>
            </a:pPr>
            <a:endParaRPr lang="it-IT" sz="2400" dirty="0" smtClean="0"/>
          </a:p>
          <a:p>
            <a:pPr algn="ctr">
              <a:buNone/>
            </a:pPr>
            <a:r>
              <a:rPr lang="it-IT" sz="4800" dirty="0" smtClean="0">
                <a:solidFill>
                  <a:srgbClr val="FF6600"/>
                </a:solidFill>
              </a:rPr>
              <a:t>VISIONE “PURISTA”:</a:t>
            </a:r>
            <a:endParaRPr lang="it-IT" sz="4800" dirty="0" smtClean="0"/>
          </a:p>
          <a:p>
            <a:pPr algn="ctr">
              <a:buNone/>
            </a:pPr>
            <a:r>
              <a:rPr lang="it-IT" sz="4800" dirty="0" smtClean="0"/>
              <a:t>accesso ai documenti</a:t>
            </a:r>
          </a:p>
          <a:p>
            <a:pPr algn="ctr">
              <a:buNone/>
            </a:pPr>
            <a:r>
              <a:rPr lang="it-IT" sz="3600" dirty="0" smtClean="0"/>
              <a:t>vs.</a:t>
            </a:r>
          </a:p>
          <a:p>
            <a:pPr algn="ctr">
              <a:buNone/>
            </a:pPr>
            <a:r>
              <a:rPr lang="it-IT" sz="4800" dirty="0" smtClean="0">
                <a:solidFill>
                  <a:srgbClr val="FF6600"/>
                </a:solidFill>
              </a:rPr>
              <a:t>VISIONE “CONTAMINATA”:</a:t>
            </a:r>
            <a:endParaRPr lang="it-IT" sz="4800" dirty="0" smtClean="0"/>
          </a:p>
          <a:p>
            <a:pPr algn="ctr">
              <a:buNone/>
            </a:pPr>
            <a:r>
              <a:rPr lang="it-IT" sz="4800" dirty="0" smtClean="0"/>
              <a:t>servizi maggiormente    </a:t>
            </a:r>
          </a:p>
          <a:p>
            <a:pPr algn="ctr">
              <a:buNone/>
            </a:pPr>
            <a:r>
              <a:rPr lang="it-IT" sz="4800" dirty="0" smtClean="0"/>
              <a:t>richiesti dalla comunità</a:t>
            </a:r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responsabilità sociale delle biblioteche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>
                <a:solidFill>
                  <a:srgbClr val="FF6600"/>
                </a:solidFill>
              </a:rPr>
              <a:t>utile perché:</a:t>
            </a:r>
          </a:p>
          <a:p>
            <a:pPr algn="ctr">
              <a:buNone/>
            </a:pPr>
            <a:endParaRPr lang="it-IT" sz="4000" dirty="0" smtClean="0"/>
          </a:p>
          <a:p>
            <a:pPr>
              <a:buFont typeface="Arial"/>
              <a:buChar char="•"/>
            </a:pPr>
            <a:r>
              <a:rPr lang="it-IT" sz="4000" dirty="0" smtClean="0"/>
              <a:t>evita l’</a:t>
            </a:r>
            <a:r>
              <a:rPr lang="it-IT" sz="4000" dirty="0" err="1" smtClean="0"/>
              <a:t>iper-professionalismo</a:t>
            </a:r>
            <a:r>
              <a:rPr lang="it-IT" sz="4000" dirty="0" smtClean="0"/>
              <a:t> autoreferenziale dei bibliotecari</a:t>
            </a:r>
          </a:p>
          <a:p>
            <a:pPr>
              <a:buNone/>
            </a:pPr>
            <a:endParaRPr lang="it-IT" sz="4000" dirty="0" smtClean="0"/>
          </a:p>
          <a:p>
            <a:pPr>
              <a:buFont typeface="Arial"/>
              <a:buChar char="•"/>
            </a:pPr>
            <a:r>
              <a:rPr lang="it-IT" sz="4000" dirty="0" err="1" smtClean="0"/>
              <a:t>àncora</a:t>
            </a:r>
            <a:r>
              <a:rPr lang="it-IT" sz="4000" dirty="0" smtClean="0"/>
              <a:t> la biblioteca alla società,    </a:t>
            </a:r>
          </a:p>
          <a:p>
            <a:pPr>
              <a:buNone/>
            </a:pPr>
            <a:r>
              <a:rPr lang="it-IT" sz="4000" dirty="0" smtClean="0"/>
              <a:t>       che le dà senso e la finanzia</a:t>
            </a:r>
          </a:p>
          <a:p>
            <a:pPr>
              <a:buFont typeface="Arial"/>
              <a:buChar char="•"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responsabilità sociale delle biblioteche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>
                <a:solidFill>
                  <a:srgbClr val="FF6600"/>
                </a:solidFill>
              </a:rPr>
              <a:t>pericolosa perché:</a:t>
            </a:r>
            <a:endParaRPr lang="it-IT" sz="4000" dirty="0" smtClean="0"/>
          </a:p>
          <a:p>
            <a:pPr>
              <a:buFont typeface="Arial"/>
              <a:buChar char="•"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                                   </a:t>
            </a:r>
            <a:r>
              <a:rPr lang="it-IT" sz="3600" dirty="0" smtClean="0"/>
              <a:t>IN BIBLIOTECA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Arial"/>
              <a:buChar char="•"/>
            </a:pPr>
            <a:r>
              <a:rPr lang="it-IT" sz="2800" dirty="0" smtClean="0"/>
              <a:t>valori della comunità difficili da individuare </a:t>
            </a:r>
            <a:r>
              <a:rPr lang="it-IT" sz="2000" dirty="0" smtClean="0"/>
              <a:t>(rischio         di narcisismo bibliotecario) </a:t>
            </a:r>
            <a:r>
              <a:rPr lang="it-IT" sz="2800" dirty="0" smtClean="0"/>
              <a:t>e</a:t>
            </a:r>
            <a:r>
              <a:rPr lang="it-IT" sz="2000" dirty="0" smtClean="0"/>
              <a:t> </a:t>
            </a:r>
            <a:r>
              <a:rPr lang="it-IT" sz="2800" dirty="0" smtClean="0"/>
              <a:t>non sempre progressisti</a:t>
            </a:r>
          </a:p>
          <a:p>
            <a:pPr>
              <a:buFont typeface="Arial"/>
              <a:buChar char="•"/>
            </a:pPr>
            <a:r>
              <a:rPr lang="it-IT" sz="2800" dirty="0" smtClean="0"/>
              <a:t>distoglie risorse </a:t>
            </a:r>
            <a:r>
              <a:rPr lang="it-IT" sz="2000" dirty="0" smtClean="0"/>
              <a:t>(soprattutto se carenti)</a:t>
            </a:r>
            <a:r>
              <a:rPr lang="it-IT" sz="2400" dirty="0" smtClean="0"/>
              <a:t> </a:t>
            </a:r>
            <a:r>
              <a:rPr lang="it-IT" sz="2800" dirty="0" smtClean="0"/>
              <a:t>dallo scopo primario delle biblioteche </a:t>
            </a:r>
            <a:r>
              <a:rPr lang="it-IT" sz="2000" dirty="0" smtClean="0"/>
              <a:t>(trasmissione della conoscenza) </a:t>
            </a:r>
            <a:r>
              <a:rPr lang="it-IT" sz="2800" dirty="0" smtClean="0"/>
              <a:t>non delegabile in toto a </a:t>
            </a:r>
            <a:r>
              <a:rPr lang="it-IT" sz="2800" dirty="0" smtClean="0">
                <a:solidFill>
                  <a:srgbClr val="FF6600"/>
                </a:solidFill>
              </a:rPr>
              <a:t>internet + mercato                     </a:t>
            </a:r>
          </a:p>
          <a:p>
            <a:pPr>
              <a:buNone/>
            </a:pPr>
            <a:r>
              <a:rPr lang="it-IT" sz="2800" dirty="0" smtClean="0">
                <a:solidFill>
                  <a:srgbClr val="FF6600"/>
                </a:solidFill>
              </a:rPr>
              <a:t>                                                         + volontariato</a:t>
            </a:r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troppa responsabilità sociale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>
                <a:solidFill>
                  <a:srgbClr val="FF6600"/>
                </a:solidFill>
              </a:rPr>
              <a:t>pericolosa perché:</a:t>
            </a:r>
            <a:endParaRPr lang="it-IT" sz="4000" dirty="0" smtClean="0"/>
          </a:p>
          <a:p>
            <a:pPr>
              <a:buNone/>
            </a:pPr>
            <a:r>
              <a:rPr lang="it-IT" sz="2800" dirty="0" smtClean="0"/>
              <a:t>                   </a:t>
            </a:r>
          </a:p>
          <a:p>
            <a:pPr>
              <a:buNone/>
            </a:pPr>
            <a:r>
              <a:rPr lang="it-IT" sz="2800" dirty="0" smtClean="0"/>
              <a:t>                                  </a:t>
            </a:r>
            <a:r>
              <a:rPr lang="it-IT" sz="3600" dirty="0" smtClean="0"/>
              <a:t>NELLA SOCIETA’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Arial"/>
              <a:buChar char="•"/>
            </a:pPr>
            <a:r>
              <a:rPr lang="it-IT" sz="2800" dirty="0" smtClean="0"/>
              <a:t>può condurre alla censura e a violazioni della privacy </a:t>
            </a:r>
            <a:r>
              <a:rPr lang="it-IT" sz="2000" dirty="0" smtClean="0"/>
              <a:t>(in nome di superiori esigenze sociali)</a:t>
            </a:r>
          </a:p>
          <a:p>
            <a:pPr>
              <a:buFont typeface="Arial"/>
              <a:buChar char="•"/>
            </a:pPr>
            <a:endParaRPr lang="it-IT" sz="2800" dirty="0" smtClean="0"/>
          </a:p>
          <a:p>
            <a:pPr>
              <a:buFont typeface="Arial"/>
              <a:buChar char="•"/>
            </a:pPr>
            <a:r>
              <a:rPr lang="it-IT" sz="2800" dirty="0" smtClean="0"/>
              <a:t>può indebolire il principio dell’accesso universale alle informazioni, riducendo le difese pubbliche contro le pressioni commerciali </a:t>
            </a:r>
            <a:r>
              <a:rPr lang="it-IT" sz="2000" dirty="0" smtClean="0">
                <a:solidFill>
                  <a:srgbClr val="FF6600"/>
                </a:solidFill>
              </a:rPr>
              <a:t>(copyright, open </a:t>
            </a:r>
            <a:r>
              <a:rPr lang="it-IT" sz="2000" dirty="0" err="1" smtClean="0">
                <a:solidFill>
                  <a:srgbClr val="FF6600"/>
                </a:solidFill>
              </a:rPr>
              <a:t>acces</a:t>
            </a:r>
            <a:r>
              <a:rPr lang="it-IT" sz="2000" dirty="0" smtClean="0">
                <a:solidFill>
                  <a:srgbClr val="FF6600"/>
                </a:solidFill>
              </a:rPr>
              <a:t>, </a:t>
            </a:r>
          </a:p>
          <a:p>
            <a:pPr>
              <a:buNone/>
            </a:pPr>
            <a:r>
              <a:rPr lang="it-IT" sz="2000" smtClean="0">
                <a:solidFill>
                  <a:srgbClr val="FF6600"/>
                </a:solidFill>
              </a:rPr>
              <a:t>                                                                    open </a:t>
            </a:r>
            <a:r>
              <a:rPr lang="it-IT" sz="2000" dirty="0" smtClean="0">
                <a:solidFill>
                  <a:srgbClr val="FF6600"/>
                </a:solidFill>
              </a:rPr>
              <a:t>source, accessibilità tecnologica) </a:t>
            </a:r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responsabilità sociale delle biblioteche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>
                <a:solidFill>
                  <a:srgbClr val="FF6600"/>
                </a:solidFill>
              </a:rPr>
              <a:t>equilibrio:</a:t>
            </a:r>
          </a:p>
          <a:p>
            <a:pPr algn="ctr">
              <a:buNone/>
            </a:pPr>
            <a:endParaRPr lang="it-IT" sz="2400" dirty="0" smtClean="0">
              <a:solidFill>
                <a:srgbClr val="FF6600"/>
              </a:solidFill>
            </a:endParaRPr>
          </a:p>
          <a:p>
            <a:pPr>
              <a:buFont typeface="Arial"/>
              <a:buChar char="•"/>
            </a:pPr>
            <a:r>
              <a:rPr lang="it-IT" sz="2400" dirty="0" smtClean="0">
                <a:solidFill>
                  <a:srgbClr val="FF6600"/>
                </a:solidFill>
              </a:rPr>
              <a:t>Ulisse</a:t>
            </a:r>
            <a:r>
              <a:rPr lang="it-IT" sz="2400" dirty="0" smtClean="0"/>
              <a:t> (la società democratica e liberale) chiede ad alcuni </a:t>
            </a:r>
          </a:p>
          <a:p>
            <a:pPr>
              <a:buNone/>
            </a:pPr>
            <a:r>
              <a:rPr lang="it-IT" sz="2400" dirty="0" smtClean="0"/>
              <a:t>     suoi marinai (bibliotecari, giornalisti, insegnanti, ecc.)             di aiutarlo a resistere al canto delle </a:t>
            </a:r>
            <a:r>
              <a:rPr lang="it-IT" sz="2400" dirty="0" smtClean="0">
                <a:solidFill>
                  <a:srgbClr val="FF6600"/>
                </a:solidFill>
              </a:rPr>
              <a:t>Sirene</a:t>
            </a:r>
            <a:r>
              <a:rPr lang="it-IT" sz="2400" dirty="0" smtClean="0"/>
              <a:t> (pressioni commerciali e autoritarie) legandolo con delle corde </a:t>
            </a:r>
          </a:p>
          <a:p>
            <a:pPr>
              <a:buNone/>
            </a:pPr>
            <a:r>
              <a:rPr lang="it-IT" sz="2400" dirty="0" smtClean="0"/>
              <a:t>     (che lo costringono a rispettare la libertà intellettuale)</a:t>
            </a:r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>
              <a:buFont typeface="Arial"/>
              <a:buChar char="•"/>
            </a:pPr>
            <a:r>
              <a:rPr lang="it-IT" sz="2400" dirty="0" smtClean="0"/>
              <a:t>i bibliotecari sarebbero pessimi marinai se pretendessero      di sostituirsi a Ulisse, valutando, pesando e cercando di soddisfare in proprio la totalità delle esigenze sociali, </a:t>
            </a:r>
          </a:p>
          <a:p>
            <a:pPr>
              <a:buNone/>
            </a:pPr>
            <a:r>
              <a:rPr lang="it-IT" sz="2400" dirty="0" smtClean="0"/>
              <a:t>     la cui sintesi spetta invece alla società nel suo complesso</a:t>
            </a:r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responsabilità sociale delle biblioteche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it-IT" sz="3600" dirty="0" smtClean="0">
                <a:solidFill>
                  <a:srgbClr val="FF6600"/>
                </a:solidFill>
              </a:rPr>
              <a:t>morale delle due storie (e della metafora):</a:t>
            </a:r>
          </a:p>
          <a:p>
            <a:pPr algn="ctr">
              <a:buNone/>
            </a:pPr>
            <a:endParaRPr lang="it-IT" sz="3600" dirty="0" smtClean="0"/>
          </a:p>
          <a:p>
            <a:pPr>
              <a:buFont typeface="Arial"/>
              <a:buChar char="•"/>
            </a:pPr>
            <a:r>
              <a:rPr lang="it-IT" sz="2800" dirty="0" smtClean="0"/>
              <a:t>la cosa più "sociale" che le biblioteche possono fare </a:t>
            </a:r>
          </a:p>
          <a:p>
            <a:pPr>
              <a:buNone/>
            </a:pPr>
            <a:r>
              <a:rPr lang="it-IT" sz="2800" dirty="0" smtClean="0"/>
              <a:t>     è aiutare tutti i cittadini a trovare, valutare e sfruttare le fonti informative necessarie per   svolgere al meglio i propri ruoli e compiti sociali </a:t>
            </a:r>
          </a:p>
          <a:p>
            <a:pPr>
              <a:buNone/>
            </a:pPr>
            <a:endParaRPr lang="it-IT" sz="2000" dirty="0" smtClean="0"/>
          </a:p>
          <a:p>
            <a:pPr>
              <a:buFont typeface="Arial"/>
              <a:buChar char="•"/>
            </a:pPr>
            <a:r>
              <a:rPr lang="it-IT" sz="2800" dirty="0" smtClean="0"/>
              <a:t>il miglior contributo che le biblioteche possono dare alla dialettica sociale è quello di svolgere nel modo migliore il </a:t>
            </a:r>
            <a:r>
              <a:rPr lang="it-IT" sz="2800" dirty="0" smtClean="0">
                <a:solidFill>
                  <a:srgbClr val="FF6600"/>
                </a:solidFill>
              </a:rPr>
              <a:t>proprio</a:t>
            </a:r>
            <a:r>
              <a:rPr lang="it-IT" sz="2800" dirty="0" smtClean="0"/>
              <a:t> lavoro e non quello </a:t>
            </a:r>
            <a:r>
              <a:rPr lang="it-IT" sz="2800" dirty="0" smtClean="0">
                <a:solidFill>
                  <a:srgbClr val="FF6600"/>
                </a:solidFill>
              </a:rPr>
              <a:t>altrui</a:t>
            </a:r>
            <a:r>
              <a:rPr lang="it-IT" sz="2800" dirty="0" smtClean="0"/>
              <a:t> </a:t>
            </a:r>
          </a:p>
          <a:p>
            <a:pPr>
              <a:buFont typeface="Arial"/>
              <a:buChar char="•"/>
            </a:pPr>
            <a:endParaRPr lang="it-IT" sz="20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responsabilità sociale delle biblioteche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rgbClr val="FF6600"/>
                </a:solidFill>
              </a:rPr>
              <a:t>     </a:t>
            </a:r>
          </a:p>
          <a:p>
            <a:pPr>
              <a:buFont typeface="Arial"/>
              <a:buChar char="•"/>
            </a:pPr>
            <a:r>
              <a:rPr lang="it-IT" dirty="0" smtClean="0"/>
              <a:t>principio etico</a:t>
            </a:r>
          </a:p>
          <a:p>
            <a:pPr>
              <a:buFont typeface="Arial"/>
              <a:buChar char="•"/>
            </a:pPr>
            <a:r>
              <a:rPr lang="it-IT" dirty="0" smtClean="0"/>
              <a:t>presente in molti codici deontologici</a:t>
            </a:r>
          </a:p>
          <a:p>
            <a:pPr>
              <a:buFont typeface="Arial"/>
              <a:buChar char="•"/>
            </a:pPr>
            <a:r>
              <a:rPr lang="it-IT" dirty="0" smtClean="0"/>
              <a:t>oltre a rispettare i valori più professionali</a:t>
            </a:r>
          </a:p>
          <a:p>
            <a:pPr>
              <a:buNone/>
            </a:pPr>
            <a:r>
              <a:rPr lang="it-IT" sz="2800" dirty="0" smtClean="0"/>
              <a:t>                                       </a:t>
            </a:r>
            <a:r>
              <a:rPr lang="it-IT" sz="2800" dirty="0" smtClean="0">
                <a:solidFill>
                  <a:srgbClr val="FF6600"/>
                </a:solidFill>
              </a:rPr>
              <a:t>libertà intellettuale:</a:t>
            </a:r>
          </a:p>
          <a:p>
            <a:pPr algn="ctr">
              <a:buNone/>
            </a:pPr>
            <a:r>
              <a:rPr lang="it-IT" sz="2800" dirty="0" smtClean="0"/>
              <a:t>       a) accesso alle informazioni</a:t>
            </a:r>
          </a:p>
          <a:p>
            <a:pPr algn="ctr">
              <a:buNone/>
            </a:pPr>
            <a:r>
              <a:rPr lang="it-IT" sz="2800" dirty="0" err="1" smtClean="0"/>
              <a:t>b</a:t>
            </a:r>
            <a:r>
              <a:rPr lang="it-IT" sz="2800" dirty="0" smtClean="0"/>
              <a:t>) libertà di espressione</a:t>
            </a:r>
          </a:p>
          <a:p>
            <a:pPr>
              <a:buFont typeface="Arial"/>
              <a:buChar char="•"/>
            </a:pPr>
            <a:r>
              <a:rPr lang="it-IT" dirty="0" smtClean="0"/>
              <a:t>rispettare anche valori più generali              </a:t>
            </a:r>
            <a:r>
              <a:rPr lang="it-IT" sz="2400" dirty="0" smtClean="0"/>
              <a:t>diffusi nella comunità di riferimento (come il rispetto         della giustizia penale o la tutela della salute pubblica)</a:t>
            </a:r>
          </a:p>
          <a:p>
            <a:pPr>
              <a:buFont typeface="Arial"/>
              <a:buChar char="•"/>
            </a:pPr>
            <a:endParaRPr lang="it-IT" sz="2800" dirty="0" smtClean="0"/>
          </a:p>
          <a:p>
            <a:pPr>
              <a:buNone/>
            </a:pPr>
            <a:endParaRPr lang="it-IT" dirty="0" smtClean="0"/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     </a:t>
            </a:r>
            <a:r>
              <a:rPr lang="it-IT" sz="3600" dirty="0" smtClean="0">
                <a:solidFill>
                  <a:srgbClr val="FF6600"/>
                </a:solidFill>
              </a:rPr>
              <a:t>Riccardo Ridi - Milano </a:t>
            </a:r>
            <a:r>
              <a:rPr lang="it-IT" sz="3600" dirty="0" err="1" smtClean="0">
                <a:solidFill>
                  <a:srgbClr val="FF6600"/>
                </a:solidFill>
              </a:rPr>
              <a:t>–</a:t>
            </a:r>
            <a:r>
              <a:rPr lang="it-IT" sz="3600" dirty="0" smtClean="0">
                <a:solidFill>
                  <a:srgbClr val="FF6600"/>
                </a:solidFill>
              </a:rPr>
              <a:t> 13 Marzo 2014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6000" dirty="0" smtClean="0"/>
              <a:t>                </a:t>
            </a:r>
          </a:p>
          <a:p>
            <a:pPr>
              <a:buNone/>
            </a:pPr>
            <a:r>
              <a:rPr lang="it-IT" sz="6000" dirty="0" smtClean="0"/>
              <a:t>                  GRAZIE!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>
              <a:hlinkClick r:id="rId3"/>
            </a:endParaRPr>
          </a:p>
          <a:p>
            <a:pPr>
              <a:buNone/>
            </a:pPr>
            <a:endParaRPr lang="it-IT" dirty="0" smtClean="0">
              <a:hlinkClick r:id="rId3"/>
            </a:endParaRPr>
          </a:p>
          <a:p>
            <a:pPr>
              <a:buNone/>
            </a:pPr>
            <a:endParaRPr lang="it-IT" dirty="0" smtClean="0">
              <a:hlinkClick r:id="rId3"/>
            </a:endParaRPr>
          </a:p>
          <a:p>
            <a:pPr>
              <a:buNone/>
            </a:pPr>
            <a:endParaRPr lang="it-IT" dirty="0" smtClean="0">
              <a:hlinkClick r:id="rId3"/>
            </a:endParaRPr>
          </a:p>
          <a:p>
            <a:pPr>
              <a:buNone/>
            </a:pPr>
            <a:r>
              <a:rPr lang="it-IT" dirty="0" smtClean="0">
                <a:hlinkClick r:id="rId4"/>
              </a:rPr>
              <a:t>http://www.riccardoridi.it</a:t>
            </a:r>
            <a:r>
              <a:rPr lang="it-IT" dirty="0" smtClean="0"/>
              <a:t>                  ridi@unive.it</a:t>
            </a:r>
          </a:p>
          <a:p>
            <a:endParaRPr lang="it-IT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responsabilità sociale delle biblioteche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600" dirty="0" smtClean="0">
                <a:solidFill>
                  <a:srgbClr val="000000"/>
                </a:solidFill>
              </a:rPr>
              <a:t>      connessioni biblioteca </a:t>
            </a:r>
            <a:r>
              <a:rPr lang="it-IT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</a:t>
            </a:r>
            <a:r>
              <a:rPr lang="it-IT" sz="3600" dirty="0" smtClean="0">
                <a:solidFill>
                  <a:srgbClr val="000000"/>
                </a:solidFill>
              </a:rPr>
              <a:t> società:</a:t>
            </a:r>
          </a:p>
          <a:p>
            <a:pPr>
              <a:buNone/>
            </a:pPr>
            <a:endParaRPr lang="it-IT" sz="2800" dirty="0" smtClean="0">
              <a:solidFill>
                <a:srgbClr val="FF6600"/>
              </a:solidFill>
            </a:endParaRPr>
          </a:p>
          <a:p>
            <a:pPr>
              <a:buNone/>
            </a:pPr>
            <a:r>
              <a:rPr lang="it-IT" sz="4000" dirty="0" smtClean="0">
                <a:solidFill>
                  <a:srgbClr val="FF6600"/>
                </a:solidFill>
              </a:rPr>
              <a:t>   SOCIETÀ influenza la BIBLIOTECA </a:t>
            </a:r>
            <a:endParaRPr lang="it-IT" sz="4000" dirty="0" smtClean="0"/>
          </a:p>
          <a:p>
            <a:pPr>
              <a:buFont typeface="Arial"/>
              <a:buChar char="•"/>
            </a:pPr>
            <a:r>
              <a:rPr lang="it-IT" dirty="0" smtClean="0"/>
              <a:t>responsabilità etica della biblioteca                              nei confronti della società</a:t>
            </a:r>
          </a:p>
          <a:p>
            <a:pPr>
              <a:buFont typeface="Arial"/>
              <a:buChar char="•"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>
                <a:solidFill>
                  <a:srgbClr val="FF6600"/>
                </a:solidFill>
              </a:rPr>
              <a:t>     </a:t>
            </a:r>
            <a:r>
              <a:rPr lang="it-IT" sz="4000" dirty="0" smtClean="0">
                <a:solidFill>
                  <a:srgbClr val="FF6600"/>
                </a:solidFill>
              </a:rPr>
              <a:t>BIBLIOTECA influenza la SOCIETÀ</a:t>
            </a:r>
          </a:p>
          <a:p>
            <a:pPr>
              <a:buFont typeface="Arial"/>
              <a:buChar char="•"/>
            </a:pPr>
            <a:r>
              <a:rPr lang="it-IT" dirty="0" smtClean="0"/>
              <a:t>impatto sociale della biblioteca</a:t>
            </a:r>
          </a:p>
          <a:p>
            <a:pPr>
              <a:buFont typeface="Arial"/>
              <a:buChar char="•"/>
            </a:pPr>
            <a:r>
              <a:rPr lang="it-IT" dirty="0" smtClean="0"/>
              <a:t>bilancio sociale della biblioteca</a:t>
            </a:r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3600" dirty="0" smtClean="0"/>
          </a:p>
          <a:p>
            <a:pPr algn="ct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due storie e una metafora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sz="4400" dirty="0" smtClean="0"/>
              <a:t>prima storia: USA 1960-1973</a:t>
            </a:r>
          </a:p>
          <a:p>
            <a:pPr>
              <a:buNone/>
            </a:pPr>
            <a:endParaRPr lang="it-IT" sz="4400" dirty="0" smtClean="0"/>
          </a:p>
          <a:p>
            <a:pPr>
              <a:buFont typeface="Arial"/>
              <a:buChar char="•"/>
            </a:pPr>
            <a:r>
              <a:rPr lang="it-IT" sz="4400" dirty="0" smtClean="0"/>
              <a:t>seconda storia: Italia &amp; mondo     </a:t>
            </a:r>
          </a:p>
          <a:p>
            <a:pPr>
              <a:buNone/>
            </a:pPr>
            <a:r>
              <a:rPr lang="it-IT" sz="4400" dirty="0" smtClean="0"/>
              <a:t>                                       2005-2014</a:t>
            </a:r>
          </a:p>
          <a:p>
            <a:pPr>
              <a:buNone/>
            </a:pPr>
            <a:endParaRPr lang="it-IT" sz="4400" dirty="0" smtClean="0"/>
          </a:p>
          <a:p>
            <a:pPr>
              <a:buFont typeface="Arial"/>
              <a:buChar char="•"/>
            </a:pPr>
            <a:r>
              <a:rPr lang="it-IT" sz="4400" dirty="0" smtClean="0"/>
              <a:t>metafora: Ulisse e le Sirene</a:t>
            </a:r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>
              <a:buFont typeface="Wingdings" charset="2"/>
              <a:buChar char="ü"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movimento per i diritti civili in USA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1961/01: JF Kennedy </a:t>
            </a:r>
            <a:r>
              <a:rPr lang="it-IT" sz="2400" dirty="0" smtClean="0"/>
              <a:t>presidente USA</a:t>
            </a:r>
          </a:p>
          <a:p>
            <a:pPr>
              <a:buFont typeface="Arial"/>
              <a:buChar char="•"/>
            </a:pPr>
            <a:r>
              <a:rPr lang="it-IT" dirty="0" smtClean="0"/>
              <a:t>1967/06: ALA </a:t>
            </a:r>
            <a:r>
              <a:rPr lang="it-IT" i="1" dirty="0" err="1" smtClean="0"/>
              <a:t>Library</a:t>
            </a:r>
            <a:r>
              <a:rPr lang="it-IT" i="1" dirty="0" smtClean="0"/>
              <a:t> </a:t>
            </a:r>
            <a:r>
              <a:rPr lang="it-IT" i="1" dirty="0" err="1" smtClean="0"/>
              <a:t>bill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rights</a:t>
            </a:r>
            <a:r>
              <a:rPr lang="it-IT" i="1" dirty="0" smtClean="0"/>
              <a:t> </a:t>
            </a:r>
            <a:r>
              <a:rPr lang="it-IT" sz="2400" dirty="0" smtClean="0"/>
              <a:t>emendato</a:t>
            </a:r>
          </a:p>
          <a:p>
            <a:pPr>
              <a:buFont typeface="Arial"/>
              <a:buChar char="•"/>
            </a:pPr>
            <a:r>
              <a:rPr lang="it-IT" dirty="0" smtClean="0"/>
              <a:t>1969/01: ALA </a:t>
            </a:r>
            <a:r>
              <a:rPr lang="it-IT" i="1" dirty="0" smtClean="0"/>
              <a:t>Social </a:t>
            </a:r>
            <a:r>
              <a:rPr lang="it-IT" i="1" dirty="0" err="1" smtClean="0"/>
              <a:t>responsibilities</a:t>
            </a:r>
            <a:r>
              <a:rPr lang="it-IT" i="1" dirty="0" smtClean="0"/>
              <a:t> </a:t>
            </a:r>
          </a:p>
          <a:p>
            <a:pPr>
              <a:buNone/>
            </a:pPr>
            <a:r>
              <a:rPr lang="it-IT" i="1" dirty="0" smtClean="0"/>
              <a:t>                                   round </a:t>
            </a:r>
            <a:r>
              <a:rPr lang="it-IT" i="1" dirty="0" err="1" smtClean="0"/>
              <a:t>table</a:t>
            </a:r>
            <a:r>
              <a:rPr lang="it-IT" i="1" dirty="0" smtClean="0"/>
              <a:t> </a:t>
            </a:r>
            <a:r>
              <a:rPr lang="it-IT" sz="2400" dirty="0" smtClean="0"/>
              <a:t>istituita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 algn="ctr">
              <a:buNone/>
            </a:pPr>
            <a:r>
              <a:rPr lang="it-IT" dirty="0" smtClean="0">
                <a:solidFill>
                  <a:srgbClr val="FF6600"/>
                </a:solidFill>
              </a:rPr>
              <a:t>THE BERNINGHAUSEN DEBATE:</a:t>
            </a:r>
          </a:p>
          <a:p>
            <a:pPr>
              <a:buFont typeface="Arial"/>
              <a:buChar char="•"/>
            </a:pPr>
            <a:r>
              <a:rPr lang="it-IT" dirty="0" smtClean="0"/>
              <a:t>1972/11: articolo di DK </a:t>
            </a:r>
            <a:r>
              <a:rPr lang="it-IT" dirty="0" err="1" smtClean="0"/>
              <a:t>Berninghausen</a:t>
            </a:r>
            <a:r>
              <a:rPr lang="it-IT" dirty="0" smtClean="0"/>
              <a:t> sul LJ</a:t>
            </a:r>
            <a:endParaRPr lang="it-IT" sz="2400" dirty="0" smtClean="0"/>
          </a:p>
          <a:p>
            <a:pPr>
              <a:buFont typeface="Arial"/>
              <a:buChar char="•"/>
            </a:pPr>
            <a:r>
              <a:rPr lang="it-IT" dirty="0" smtClean="0"/>
              <a:t>1973/01: repliche a DK </a:t>
            </a:r>
            <a:r>
              <a:rPr lang="it-IT" dirty="0" err="1" smtClean="0"/>
              <a:t>Berninghausen</a:t>
            </a:r>
            <a:r>
              <a:rPr lang="it-IT" dirty="0" smtClean="0"/>
              <a:t> sul LJ</a:t>
            </a:r>
            <a:endParaRPr lang="it-IT" sz="2400" dirty="0" smtClean="0"/>
          </a:p>
          <a:p>
            <a:pPr algn="ctr">
              <a:buNone/>
            </a:pPr>
            <a:endParaRPr lang="it-IT" dirty="0" smtClean="0"/>
          </a:p>
          <a:p>
            <a:pPr>
              <a:buFont typeface="Wingdings" charset="2"/>
              <a:buChar char="ü"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the </a:t>
            </a:r>
            <a:r>
              <a:rPr lang="it-IT" sz="3600" dirty="0" err="1" smtClean="0">
                <a:solidFill>
                  <a:srgbClr val="FF6600"/>
                </a:solidFill>
              </a:rPr>
              <a:t>Berninghausen</a:t>
            </a:r>
            <a:r>
              <a:rPr lang="it-IT" sz="3600" dirty="0" smtClean="0">
                <a:solidFill>
                  <a:srgbClr val="FF6600"/>
                </a:solidFill>
              </a:rPr>
              <a:t> </a:t>
            </a:r>
            <a:r>
              <a:rPr lang="it-IT" sz="3600" dirty="0" err="1" smtClean="0">
                <a:solidFill>
                  <a:srgbClr val="FF6600"/>
                </a:solidFill>
              </a:rPr>
              <a:t>debate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>
                <a:solidFill>
                  <a:srgbClr val="FF6600"/>
                </a:solidFill>
              </a:rPr>
              <a:t>LE POSIZIONI:</a:t>
            </a:r>
            <a:endParaRPr lang="it-IT" dirty="0" smtClean="0"/>
          </a:p>
          <a:p>
            <a:pPr>
              <a:buNone/>
            </a:pPr>
            <a:endParaRPr lang="it-IT" sz="2000" dirty="0" smtClean="0">
              <a:solidFill>
                <a:srgbClr val="FF6600"/>
              </a:solidFill>
            </a:endParaRPr>
          </a:p>
          <a:p>
            <a:pPr>
              <a:buFont typeface="Arial"/>
              <a:buChar char="•"/>
            </a:pPr>
            <a:r>
              <a:rPr lang="it-IT" sz="2800" dirty="0" smtClean="0">
                <a:solidFill>
                  <a:srgbClr val="FF6600"/>
                </a:solidFill>
              </a:rPr>
              <a:t>DKB: </a:t>
            </a:r>
            <a:r>
              <a:rPr lang="it-IT" sz="2800" dirty="0" smtClean="0"/>
              <a:t>la </a:t>
            </a:r>
            <a:r>
              <a:rPr lang="it-IT" sz="2800" u="sng" dirty="0" smtClean="0"/>
              <a:t>responsabilità</a:t>
            </a:r>
            <a:r>
              <a:rPr lang="it-IT" sz="2800" dirty="0" smtClean="0"/>
              <a:t> sociale mina la </a:t>
            </a:r>
            <a:r>
              <a:rPr lang="it-IT" sz="2800" u="sng" dirty="0" smtClean="0"/>
              <a:t>libertà</a:t>
            </a:r>
            <a:r>
              <a:rPr lang="it-IT" sz="2800" dirty="0" smtClean="0"/>
              <a:t> intellettuale, garantita solo dalla </a:t>
            </a:r>
            <a:r>
              <a:rPr lang="it-IT" sz="2800" u="sng" dirty="0" smtClean="0"/>
              <a:t>neutralità</a:t>
            </a:r>
            <a:r>
              <a:rPr lang="it-IT" sz="2800" dirty="0" smtClean="0"/>
              <a:t> professionale (</a:t>
            </a:r>
            <a:r>
              <a:rPr lang="it-IT" sz="2800" dirty="0" smtClean="0">
                <a:solidFill>
                  <a:srgbClr val="FF6600"/>
                </a:solidFill>
              </a:rPr>
              <a:t>collezioni bilanciate</a:t>
            </a:r>
            <a:r>
              <a:rPr lang="it-IT" sz="2800" dirty="0" smtClean="0"/>
              <a:t>)</a:t>
            </a:r>
          </a:p>
          <a:p>
            <a:pPr>
              <a:buFont typeface="Arial"/>
              <a:buChar char="•"/>
            </a:pPr>
            <a:endParaRPr lang="it-IT" sz="2800" dirty="0" smtClean="0"/>
          </a:p>
          <a:p>
            <a:pPr>
              <a:buFont typeface="Arial"/>
              <a:buChar char="•"/>
            </a:pPr>
            <a:r>
              <a:rPr lang="it-IT" sz="2800" dirty="0" smtClean="0">
                <a:solidFill>
                  <a:srgbClr val="FF6600"/>
                </a:solidFill>
              </a:rPr>
              <a:t>contro DKB: </a:t>
            </a:r>
            <a:r>
              <a:rPr lang="it-IT" sz="2800" dirty="0" smtClean="0"/>
              <a:t>la </a:t>
            </a:r>
            <a:r>
              <a:rPr lang="it-IT" sz="2800" u="sng" dirty="0" smtClean="0"/>
              <a:t>neutralità</a:t>
            </a:r>
            <a:r>
              <a:rPr lang="it-IT" sz="2800" dirty="0" smtClean="0"/>
              <a:t> professionale mina la </a:t>
            </a:r>
            <a:r>
              <a:rPr lang="it-IT" sz="2800" u="sng" dirty="0" smtClean="0"/>
              <a:t>responsabilità</a:t>
            </a:r>
            <a:r>
              <a:rPr lang="it-IT" sz="2800" dirty="0" smtClean="0"/>
              <a:t> sociale, unica in grado di garantire </a:t>
            </a:r>
          </a:p>
          <a:p>
            <a:pPr>
              <a:buNone/>
            </a:pPr>
            <a:r>
              <a:rPr lang="it-IT" sz="2800" dirty="0" smtClean="0"/>
              <a:t>     una </a:t>
            </a:r>
            <a:r>
              <a:rPr lang="it-IT" sz="2800" i="1" dirty="0" smtClean="0"/>
              <a:t>vera</a:t>
            </a:r>
            <a:r>
              <a:rPr lang="it-IT" sz="2800" dirty="0" smtClean="0"/>
              <a:t> </a:t>
            </a:r>
            <a:r>
              <a:rPr lang="it-IT" sz="2800" u="sng" dirty="0" smtClean="0"/>
              <a:t>libertà</a:t>
            </a:r>
            <a:r>
              <a:rPr lang="it-IT" sz="2800" dirty="0" smtClean="0"/>
              <a:t> intellettuale, perché mercato e pubblicità riflettono solo i poteri dominanti (</a:t>
            </a:r>
            <a:r>
              <a:rPr lang="it-IT" sz="2800" dirty="0" smtClean="0">
                <a:solidFill>
                  <a:srgbClr val="FF6600"/>
                </a:solidFill>
              </a:rPr>
              <a:t>bilanciamento illusorio</a:t>
            </a:r>
            <a:r>
              <a:rPr lang="it-IT" sz="2800" dirty="0" smtClean="0"/>
              <a:t>)</a:t>
            </a:r>
          </a:p>
          <a:p>
            <a:pPr>
              <a:buFont typeface="Arial"/>
              <a:buChar char="•"/>
            </a:pPr>
            <a:endParaRPr lang="it-IT" sz="2800" dirty="0" smtClean="0"/>
          </a:p>
          <a:p>
            <a:pPr>
              <a:buFont typeface="Arial"/>
              <a:buChar char="•"/>
            </a:pPr>
            <a:endParaRPr lang="it-IT" sz="2000" dirty="0" smtClean="0"/>
          </a:p>
          <a:p>
            <a:pPr algn="ctr">
              <a:buNone/>
            </a:pPr>
            <a:endParaRPr lang="it-IT" dirty="0" smtClean="0"/>
          </a:p>
          <a:p>
            <a:pPr>
              <a:buFont typeface="Wingdings" charset="2"/>
              <a:buChar char="ü"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the </a:t>
            </a:r>
            <a:r>
              <a:rPr lang="it-IT" sz="3600" dirty="0" err="1" smtClean="0">
                <a:solidFill>
                  <a:srgbClr val="FF6600"/>
                </a:solidFill>
              </a:rPr>
              <a:t>Berninghausen</a:t>
            </a:r>
            <a:r>
              <a:rPr lang="it-IT" sz="3600" dirty="0" smtClean="0">
                <a:solidFill>
                  <a:srgbClr val="FF6600"/>
                </a:solidFill>
              </a:rPr>
              <a:t> </a:t>
            </a:r>
            <a:r>
              <a:rPr lang="it-IT" sz="3600" dirty="0" err="1" smtClean="0">
                <a:solidFill>
                  <a:srgbClr val="FF6600"/>
                </a:solidFill>
              </a:rPr>
              <a:t>debate</a:t>
            </a:r>
            <a:endParaRPr lang="it-IT" sz="36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>
                <a:solidFill>
                  <a:srgbClr val="FF6600"/>
                </a:solidFill>
              </a:rPr>
              <a:t>IL PARADOSSO/EQUIVOCO:</a:t>
            </a:r>
            <a:endParaRPr lang="it-IT" dirty="0" smtClean="0"/>
          </a:p>
          <a:p>
            <a:pPr>
              <a:buFont typeface="Arial"/>
              <a:buChar char="•"/>
            </a:pPr>
            <a:r>
              <a:rPr lang="it-IT" sz="2400" dirty="0" smtClean="0"/>
              <a:t>chi attaccava la </a:t>
            </a:r>
            <a:r>
              <a:rPr lang="it-IT" sz="2400" u="sng" dirty="0" smtClean="0"/>
              <a:t>neutralità</a:t>
            </a:r>
            <a:r>
              <a:rPr lang="it-IT" sz="2400" dirty="0" smtClean="0"/>
              <a:t> in realtà ne chiedeva di più</a:t>
            </a:r>
          </a:p>
          <a:p>
            <a:pPr>
              <a:buFont typeface="Arial"/>
              <a:buChar char="•"/>
            </a:pPr>
            <a:r>
              <a:rPr lang="it-IT" sz="2400" dirty="0" smtClean="0"/>
              <a:t>chi attaccava le </a:t>
            </a:r>
            <a:r>
              <a:rPr lang="it-IT" sz="2400" u="sng" dirty="0" smtClean="0"/>
              <a:t>responsabilità</a:t>
            </a:r>
            <a:r>
              <a:rPr lang="it-IT" sz="2400" dirty="0" smtClean="0"/>
              <a:t> sociali ne difendeva </a:t>
            </a:r>
          </a:p>
          <a:p>
            <a:pPr>
              <a:buNone/>
            </a:pPr>
            <a:r>
              <a:rPr lang="it-IT" sz="2400" dirty="0" smtClean="0"/>
              <a:t>      in realtà una particolarmente importante</a:t>
            </a:r>
          </a:p>
          <a:p>
            <a:pPr>
              <a:buFont typeface="Arial"/>
              <a:buChar char="•"/>
            </a:pPr>
            <a:endParaRPr lang="it-IT" sz="2000" dirty="0" smtClean="0"/>
          </a:p>
          <a:p>
            <a:pPr algn="ctr">
              <a:buNone/>
            </a:pPr>
            <a:r>
              <a:rPr lang="it-IT" dirty="0" smtClean="0">
                <a:solidFill>
                  <a:srgbClr val="FF6600"/>
                </a:solidFill>
              </a:rPr>
              <a:t>LA SOLUZIONE:</a:t>
            </a:r>
            <a:endParaRPr lang="it-IT" dirty="0" smtClean="0"/>
          </a:p>
          <a:p>
            <a:pPr>
              <a:buFont typeface="Arial"/>
              <a:buChar char="•"/>
            </a:pPr>
            <a:r>
              <a:rPr lang="it-IT" sz="2400" dirty="0" smtClean="0"/>
              <a:t>le biblioteche hanno comunque delle responsabilità sociali</a:t>
            </a:r>
          </a:p>
          <a:p>
            <a:pPr>
              <a:buFont typeface="Arial"/>
              <a:buChar char="•"/>
            </a:pPr>
            <a:r>
              <a:rPr lang="it-IT" sz="2400" dirty="0" smtClean="0"/>
              <a:t>Il dubbio è semmai quali esse siano e quanto debbano pesare</a:t>
            </a:r>
          </a:p>
          <a:p>
            <a:pPr>
              <a:buFont typeface="Arial"/>
              <a:buChar char="•"/>
            </a:pPr>
            <a:r>
              <a:rPr lang="it-IT" sz="2400" u="sng" dirty="0" smtClean="0"/>
              <a:t>neutralità</a:t>
            </a:r>
            <a:r>
              <a:rPr lang="it-IT" sz="2400" dirty="0" smtClean="0"/>
              <a:t> professionale e </a:t>
            </a:r>
            <a:r>
              <a:rPr lang="it-IT" sz="2400" u="sng" dirty="0" smtClean="0"/>
              <a:t>responsabilità</a:t>
            </a:r>
            <a:r>
              <a:rPr lang="it-IT" sz="2400" dirty="0" smtClean="0"/>
              <a:t> sociale sono entrambi mezzi per il fine supremo della </a:t>
            </a:r>
            <a:r>
              <a:rPr lang="it-IT" sz="2400" u="sng" dirty="0" smtClean="0"/>
              <a:t>libertà</a:t>
            </a:r>
            <a:r>
              <a:rPr lang="it-IT" sz="2400" dirty="0" smtClean="0"/>
              <a:t> intellettuale</a:t>
            </a:r>
          </a:p>
          <a:p>
            <a:pPr algn="ctr">
              <a:buNone/>
            </a:pPr>
            <a:endParaRPr lang="it-IT" dirty="0" smtClean="0"/>
          </a:p>
          <a:p>
            <a:pPr>
              <a:buFont typeface="Wingdings" charset="2"/>
              <a:buChar char="ü"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biblioteca 2.0 </a:t>
            </a:r>
            <a:r>
              <a:rPr lang="it-IT" sz="2800" dirty="0" smtClean="0">
                <a:solidFill>
                  <a:srgbClr val="FF6600"/>
                </a:solidFill>
              </a:rPr>
              <a:t>(generica)</a:t>
            </a:r>
            <a:endParaRPr lang="it-IT" sz="28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intesa in senso </a:t>
            </a:r>
            <a:r>
              <a:rPr lang="it-IT" dirty="0" smtClean="0">
                <a:solidFill>
                  <a:srgbClr val="FF6600"/>
                </a:solidFill>
              </a:rPr>
              <a:t>generico</a:t>
            </a:r>
            <a:r>
              <a:rPr lang="it-IT" dirty="0" smtClean="0"/>
              <a:t> = suffisso “2.0” </a:t>
            </a:r>
          </a:p>
          <a:p>
            <a:pPr>
              <a:buNone/>
            </a:pPr>
            <a:r>
              <a:rPr lang="it-IT" dirty="0" smtClean="0"/>
              <a:t>      utilizzato come </a:t>
            </a:r>
            <a:r>
              <a:rPr lang="it-IT" i="1" dirty="0" err="1" smtClean="0"/>
              <a:t>buzzword</a:t>
            </a:r>
            <a:r>
              <a:rPr lang="it-IT" dirty="0" smtClean="0"/>
              <a:t> per indicare   </a:t>
            </a:r>
          </a:p>
          <a:p>
            <a:pPr>
              <a:buNone/>
            </a:pPr>
            <a:r>
              <a:rPr lang="it-IT" dirty="0" smtClean="0"/>
              <a:t>      qualsiasi cosa anche solo vagamente  </a:t>
            </a:r>
          </a:p>
          <a:p>
            <a:pPr>
              <a:buNone/>
            </a:pPr>
            <a:r>
              <a:rPr lang="it-IT" dirty="0" smtClean="0"/>
              <a:t>      o parzialmente nuova o diversa</a:t>
            </a:r>
          </a:p>
          <a:p>
            <a:pPr>
              <a:buFont typeface="Arial"/>
              <a:buChar char="•"/>
            </a:pPr>
            <a:endParaRPr lang="it-IT" dirty="0" smtClean="0"/>
          </a:p>
          <a:p>
            <a:pPr>
              <a:buFont typeface="Wingdings" charset="2"/>
              <a:buChar char="ü"/>
            </a:pPr>
            <a:r>
              <a:rPr lang="it-IT" dirty="0" smtClean="0"/>
              <a:t>comprensibile in ambito generalista</a:t>
            </a:r>
          </a:p>
          <a:p>
            <a:pPr>
              <a:buFont typeface="Wingdings" charset="2"/>
              <a:buChar char="ü"/>
            </a:pPr>
            <a:r>
              <a:rPr lang="it-IT" dirty="0" smtClean="0"/>
              <a:t>deprecabile in ambito specialistico</a:t>
            </a:r>
            <a:endParaRPr lang="it-IT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6600"/>
                </a:solidFill>
              </a:rPr>
              <a:t>biblioteca 2.0 </a:t>
            </a:r>
            <a:r>
              <a:rPr lang="it-IT" sz="2800" dirty="0" smtClean="0">
                <a:solidFill>
                  <a:srgbClr val="FF6600"/>
                </a:solidFill>
              </a:rPr>
              <a:t>(debole)</a:t>
            </a:r>
            <a:endParaRPr lang="it-IT" sz="28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intesa in senso </a:t>
            </a:r>
            <a:r>
              <a:rPr lang="it-IT" dirty="0" smtClean="0">
                <a:solidFill>
                  <a:srgbClr val="FF6600"/>
                </a:solidFill>
              </a:rPr>
              <a:t>debole</a:t>
            </a:r>
            <a:r>
              <a:rPr lang="it-IT" dirty="0" smtClean="0"/>
              <a:t> = usare strumenti del   web 2.0 se, quando, nel modo e nella misura        </a:t>
            </a:r>
          </a:p>
          <a:p>
            <a:pPr>
              <a:buNone/>
            </a:pPr>
            <a:r>
              <a:rPr lang="it-IT" dirty="0" smtClean="0"/>
              <a:t>             in cui risultino utili per raggiungere </a:t>
            </a:r>
          </a:p>
          <a:p>
            <a:pPr>
              <a:buNone/>
            </a:pPr>
            <a:r>
              <a:rPr lang="it-IT" dirty="0" smtClean="0"/>
              <a:t>          gli obbiettivi classici delle biblioteche:</a:t>
            </a:r>
          </a:p>
          <a:p>
            <a:pPr>
              <a:buFont typeface="Arial"/>
              <a:buChar char="•"/>
            </a:pPr>
            <a:endParaRPr lang="it-IT" dirty="0" smtClean="0"/>
          </a:p>
          <a:p>
            <a:pPr>
              <a:buFont typeface="Wingdings" charset="2"/>
              <a:buChar char="ü"/>
            </a:pPr>
            <a:r>
              <a:rPr lang="it-IT" dirty="0" smtClean="0"/>
              <a:t> senza infrangerne i valori</a:t>
            </a:r>
          </a:p>
          <a:p>
            <a:pPr>
              <a:buFont typeface="Wingdings" charset="2"/>
              <a:buChar char="ü"/>
            </a:pPr>
            <a:r>
              <a:rPr lang="it-IT" dirty="0" smtClean="0"/>
              <a:t> senza intaccarne le risorse</a:t>
            </a:r>
            <a:endParaRPr lang="it-IT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Font typeface="Arial"/>
              <a:buChar char="•"/>
            </a:pPr>
            <a:r>
              <a:rPr lang="it-IT" dirty="0" smtClean="0">
                <a:solidFill>
                  <a:srgbClr val="FF6600"/>
                </a:solidFill>
              </a:rPr>
              <a:t>nessuna rivoluzione </a:t>
            </a:r>
            <a:r>
              <a:rPr lang="it-IT" dirty="0" smtClean="0"/>
              <a:t>(eccessiva enfasi </a:t>
            </a:r>
          </a:p>
          <a:p>
            <a:pPr>
              <a:buNone/>
            </a:pPr>
            <a:r>
              <a:rPr lang="it-IT" dirty="0" smtClean="0"/>
              <a:t>                      del termine “biblioteca 2.0”)</a:t>
            </a:r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Città.thmx</Template>
  <TotalTime>1292</TotalTime>
  <Words>1963</Words>
  <Application>Microsoft PowerPoint per Mac</Application>
  <PresentationFormat>Presentazione su schermo (4:3)</PresentationFormat>
  <Paragraphs>273</Paragraphs>
  <Slides>20</Slides>
  <Notes>20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Modulo</vt:lpstr>
      <vt:lpstr> La responsabilità sociale delle biblioteche  una connessione a doppio taglio</vt:lpstr>
      <vt:lpstr>responsabilità sociale delle biblioteche</vt:lpstr>
      <vt:lpstr>responsabilità sociale delle biblioteche</vt:lpstr>
      <vt:lpstr>due storie e una metafora</vt:lpstr>
      <vt:lpstr>movimento per i diritti civili in USA</vt:lpstr>
      <vt:lpstr>the Berninghausen debate</vt:lpstr>
      <vt:lpstr>the Berninghausen debate</vt:lpstr>
      <vt:lpstr>biblioteca 2.0 (generica)</vt:lpstr>
      <vt:lpstr>biblioteca 2.0 (debole)</vt:lpstr>
      <vt:lpstr>biblioteca 2.0 (forte)</vt:lpstr>
      <vt:lpstr>pseudosillogismo della biblioteca 2.0 forte</vt:lpstr>
      <vt:lpstr>rischi della biblioteca 2.0 (forte)</vt:lpstr>
      <vt:lpstr>rischi della biblioteca 2.0 (forte)</vt:lpstr>
      <vt:lpstr>missione della biblioteca</vt:lpstr>
      <vt:lpstr>responsabilità sociale delle biblioteche</vt:lpstr>
      <vt:lpstr>responsabilità sociale delle biblioteche</vt:lpstr>
      <vt:lpstr>troppa responsabilità sociale</vt:lpstr>
      <vt:lpstr>responsabilità sociale delle biblioteche</vt:lpstr>
      <vt:lpstr>responsabilità sociale delle biblioteche</vt:lpstr>
      <vt:lpstr>     Riccardo Ridi - Milano – 13 Marzo 2014</vt:lpstr>
    </vt:vector>
  </TitlesOfParts>
  <Company>Università Ca' Foscari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Riccardo Ridi</dc:creator>
  <cp:lastModifiedBy>Riccardo Ridi</cp:lastModifiedBy>
  <cp:revision>519</cp:revision>
  <dcterms:created xsi:type="dcterms:W3CDTF">2014-03-14T22:42:11Z</dcterms:created>
  <dcterms:modified xsi:type="dcterms:W3CDTF">2014-03-14T22:42:54Z</dcterms:modified>
</cp:coreProperties>
</file>