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54" d="100"/>
          <a:sy n="154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Rettango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3E739901-5D93-B040-91CF-454ED8EA02BE}" type="datetimeFigureOut">
              <a:rPr lang="it-IT" smtClean="0"/>
              <a:pPr/>
              <a:t>22-11-2013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2A8DF54A-0810-944A-A0E7-9283C3242365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idi@unive.it" TargetMode="External"/><Relationship Id="rId3" Type="http://schemas.openxmlformats.org/officeDocument/2006/relationships/hyperlink" Target="http://lettere2.unive.it/rid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077200" cy="3352800"/>
          </a:xfrm>
        </p:spPr>
        <p:txBody>
          <a:bodyPr>
            <a:normAutofit/>
          </a:bodyPr>
          <a:lstStyle/>
          <a:p>
            <a:pPr algn="ctr"/>
            <a:r>
              <a:rPr lang="it-IT" cap="small" dirty="0" smtClean="0">
                <a:solidFill>
                  <a:srgbClr val="FF0000"/>
                </a:solidFill>
              </a:rPr>
              <a:t/>
            </a:r>
            <a:br>
              <a:rPr lang="it-IT" cap="small" dirty="0" smtClean="0">
                <a:solidFill>
                  <a:srgbClr val="FF0000"/>
                </a:solidFill>
              </a:rPr>
            </a:br>
            <a:r>
              <a:rPr lang="it-IT" sz="3600" cap="small" dirty="0" smtClean="0">
                <a:solidFill>
                  <a:srgbClr val="FF6600"/>
                </a:solidFill>
                <a:latin typeface="Book Antiqua"/>
              </a:rPr>
              <a:t>I BIBLIOTECARI SONO </a:t>
            </a:r>
            <a:br>
              <a:rPr lang="it-IT" sz="3600" cap="small" dirty="0" smtClean="0">
                <a:solidFill>
                  <a:srgbClr val="FF6600"/>
                </a:solidFill>
                <a:latin typeface="Book Antiqua"/>
              </a:rPr>
            </a:br>
            <a:r>
              <a:rPr lang="it-IT" sz="3600" cap="small" dirty="0" smtClean="0">
                <a:solidFill>
                  <a:srgbClr val="FF6600"/>
                </a:solidFill>
                <a:latin typeface="Book Antiqua"/>
              </a:rPr>
              <a:t>STALLIERI O CARROZZIERI?</a:t>
            </a:r>
            <a:r>
              <a:rPr lang="it-IT" sz="2800" cap="small" dirty="0" smtClean="0">
                <a:solidFill>
                  <a:srgbClr val="FF6600"/>
                </a:solidFill>
                <a:latin typeface="Book Antiqua"/>
              </a:rPr>
              <a:t/>
            </a:r>
            <a:br>
              <a:rPr lang="it-IT" sz="2800" cap="small" dirty="0" smtClean="0">
                <a:solidFill>
                  <a:srgbClr val="FF6600"/>
                </a:solidFill>
                <a:latin typeface="Book Antiqua"/>
              </a:rPr>
            </a:br>
            <a:r>
              <a:rPr lang="it-IT" sz="2000" cap="small" dirty="0" smtClean="0">
                <a:solidFill>
                  <a:srgbClr val="FF6600"/>
                </a:solidFill>
                <a:latin typeface="Book Antiqua"/>
              </a:rPr>
              <a:t/>
            </a:r>
            <a:br>
              <a:rPr lang="it-IT" sz="2000" cap="small" dirty="0" smtClean="0">
                <a:solidFill>
                  <a:srgbClr val="FF6600"/>
                </a:solidFill>
                <a:latin typeface="Book Antiqua"/>
              </a:rPr>
            </a:br>
            <a:r>
              <a:rPr lang="it-IT" sz="2400" dirty="0" smtClean="0">
                <a:solidFill>
                  <a:srgbClr val="FF6600"/>
                </a:solidFill>
              </a:rPr>
              <a:t>Il futuro della professione dopo la rivoluzione digitale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cap="small" dirty="0">
              <a:solidFill>
                <a:srgbClr val="FF0000"/>
              </a:solidFill>
              <a:latin typeface="Book Antiqua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5340" y="4953000"/>
            <a:ext cx="8096529" cy="1904999"/>
          </a:xfrm>
        </p:spPr>
        <p:txBody>
          <a:bodyPr>
            <a:noAutofit/>
          </a:bodyPr>
          <a:lstStyle/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endParaRPr lang="it-IT" sz="1400" dirty="0" smtClean="0"/>
          </a:p>
          <a:p>
            <a:pPr algn="ctr"/>
            <a:r>
              <a:rPr lang="it-IT" sz="1400" dirty="0" smtClean="0"/>
              <a:t>Riccardo Ridi - Università Ca’ Foscari, Venezia</a:t>
            </a:r>
          </a:p>
          <a:p>
            <a:pPr algn="ctr"/>
            <a:r>
              <a:rPr lang="it-IT" sz="1400" dirty="0" smtClean="0"/>
              <a:t>                                                </a:t>
            </a:r>
          </a:p>
          <a:p>
            <a:pPr algn="ctr"/>
            <a:r>
              <a:rPr lang="it-IT" sz="1400" dirty="0" smtClean="0"/>
              <a:t> Giornata di studio dedicata a Stefania Rossi </a:t>
            </a:r>
            <a:r>
              <a:rPr lang="it-IT" sz="1400" dirty="0" err="1" smtClean="0"/>
              <a:t>Minutelli</a:t>
            </a:r>
            <a:endParaRPr lang="it-IT" sz="1400" dirty="0" smtClean="0"/>
          </a:p>
          <a:p>
            <a:pPr algn="ctr"/>
            <a:r>
              <a:rPr lang="it-IT" sz="1400" b="1" dirty="0" smtClean="0"/>
              <a:t>Biblioteche in trasformazione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1400" dirty="0" smtClean="0">
                <a:latin typeface="Book Antiqua"/>
              </a:rPr>
              <a:t>Venezia  - </a:t>
            </a:r>
            <a:r>
              <a:rPr lang="it-IT" sz="1400" dirty="0" smtClean="0">
                <a:latin typeface="Book Antiqua"/>
              </a:rPr>
              <a:t> Biblioteca Nazionale Marciana, </a:t>
            </a:r>
            <a:r>
              <a:rPr lang="it-IT" sz="1400" dirty="0" err="1" smtClean="0">
                <a:latin typeface="Book Antiqua"/>
              </a:rPr>
              <a:t>4</a:t>
            </a:r>
            <a:r>
              <a:rPr lang="it-IT" sz="1400" dirty="0" smtClean="0">
                <a:latin typeface="Book Antiqua"/>
              </a:rPr>
              <a:t> </a:t>
            </a:r>
            <a:r>
              <a:rPr lang="it-IT" sz="1400" dirty="0" smtClean="0">
                <a:latin typeface="Book Antiqua"/>
              </a:rPr>
              <a:t>Dicembre 2013</a:t>
            </a:r>
          </a:p>
          <a:p>
            <a:pPr algn="ctr"/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rivoluzione nei trasporti (inizio del XX secolo)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5189" dirty="0" smtClean="0"/>
              <a:t>              cavalli </a:t>
            </a:r>
            <a:r>
              <a:rPr lang="it-IT" sz="5189" dirty="0" smtClean="0">
                <a:sym typeface="Wingdings"/>
              </a:rPr>
              <a:t> motori</a:t>
            </a:r>
            <a:endParaRPr lang="it-IT" sz="5189" dirty="0" smtClean="0"/>
          </a:p>
          <a:p>
            <a:pPr>
              <a:buNone/>
            </a:pPr>
            <a:r>
              <a:rPr lang="it-IT" sz="4000" dirty="0" smtClean="0"/>
              <a:t>     </a:t>
            </a:r>
          </a:p>
          <a:p>
            <a:pPr>
              <a:buFont typeface="Arial"/>
              <a:buChar char="•"/>
            </a:pPr>
            <a:r>
              <a:rPr lang="it-IT" sz="4000" dirty="0" smtClean="0"/>
              <a:t>stallieri tramontano </a:t>
            </a:r>
          </a:p>
          <a:p>
            <a:pPr>
              <a:buNone/>
            </a:pPr>
            <a:r>
              <a:rPr lang="it-IT" sz="4000" dirty="0" smtClean="0"/>
              <a:t>   (coi cavalli)</a:t>
            </a:r>
          </a:p>
          <a:p>
            <a:pPr>
              <a:buFont typeface="Arial"/>
              <a:buChar char="•"/>
            </a:pPr>
            <a:endParaRPr lang="it-IT" sz="4000" dirty="0" smtClean="0"/>
          </a:p>
          <a:p>
            <a:pPr>
              <a:buFont typeface="Arial"/>
              <a:buChar char="•"/>
            </a:pPr>
            <a:r>
              <a:rPr lang="it-IT" sz="4000" dirty="0" smtClean="0"/>
              <a:t>carrozzieri si adeguano                               (e prosperano)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it-IT" sz="1600" dirty="0" smtClean="0">
                <a:solidFill>
                  <a:srgbClr val="FF6600"/>
                </a:solidFill>
              </a:rPr>
              <a:t>                           da Piero </a:t>
            </a:r>
            <a:r>
              <a:rPr lang="it-IT" sz="1600" dirty="0" err="1" smtClean="0">
                <a:solidFill>
                  <a:srgbClr val="FF6600"/>
                </a:solidFill>
              </a:rPr>
              <a:t>Cavaleri</a:t>
            </a:r>
            <a:r>
              <a:rPr lang="it-IT" sz="1600" dirty="0" smtClean="0">
                <a:solidFill>
                  <a:srgbClr val="FF6600"/>
                </a:solidFill>
              </a:rPr>
              <a:t>, </a:t>
            </a:r>
            <a:r>
              <a:rPr lang="it-IT" sz="1600" i="1" dirty="0" smtClean="0">
                <a:solidFill>
                  <a:srgbClr val="FF6600"/>
                </a:solidFill>
              </a:rPr>
              <a:t>La biblioteca crea significato</a:t>
            </a:r>
            <a:r>
              <a:rPr lang="it-IT" sz="1600" dirty="0" smtClean="0">
                <a:solidFill>
                  <a:srgbClr val="FF6600"/>
                </a:solidFill>
              </a:rPr>
              <a:t>, Editrice bibliografica, 2013</a:t>
            </a:r>
            <a:endParaRPr lang="it-IT" sz="16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rivoluzione digitale (1936-&gt;)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invenzione dei computer</a:t>
            </a:r>
          </a:p>
          <a:p>
            <a:pPr>
              <a:buNone/>
            </a:pPr>
            <a:r>
              <a:rPr lang="it-IT" sz="2400" dirty="0" smtClean="0"/>
              <a:t>         (</a:t>
            </a:r>
            <a:r>
              <a:rPr lang="it-IT" sz="2400" dirty="0" err="1" smtClean="0"/>
              <a:t>Turing</a:t>
            </a:r>
            <a:r>
              <a:rPr lang="it-IT" sz="2400" dirty="0" smtClean="0"/>
              <a:t> 1936, Von </a:t>
            </a:r>
            <a:r>
              <a:rPr lang="it-IT" sz="2400" dirty="0" err="1" smtClean="0"/>
              <a:t>Neumann</a:t>
            </a:r>
            <a:r>
              <a:rPr lang="it-IT" sz="2400" dirty="0" smtClean="0"/>
              <a:t> 1945)</a:t>
            </a:r>
          </a:p>
          <a:p>
            <a:endParaRPr lang="it-IT" dirty="0" smtClean="0"/>
          </a:p>
          <a:p>
            <a:r>
              <a:rPr lang="it-IT" sz="3600" dirty="0" smtClean="0"/>
              <a:t>invenzione di internet</a:t>
            </a:r>
          </a:p>
          <a:p>
            <a:pPr>
              <a:buNone/>
            </a:pPr>
            <a:r>
              <a:rPr lang="it-IT" sz="2400" dirty="0" smtClean="0"/>
              <a:t>        (ARPANET 1969, TCP/IP 1983)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r>
              <a:rPr lang="it-IT" sz="3600" dirty="0" smtClean="0"/>
              <a:t>semplificazione                                                           dei computer e di internet</a:t>
            </a:r>
          </a:p>
          <a:p>
            <a:pPr>
              <a:buNone/>
            </a:pPr>
            <a:r>
              <a:rPr lang="it-IT" sz="2000" dirty="0" smtClean="0"/>
              <a:t>       </a:t>
            </a:r>
            <a:r>
              <a:rPr lang="it-IT" sz="2400" dirty="0" smtClean="0"/>
              <a:t> (Macintosh 1984, World Wide Web </a:t>
            </a:r>
            <a:r>
              <a:rPr lang="it-IT" sz="2400" dirty="0" smtClean="0"/>
              <a:t>1990, </a:t>
            </a:r>
            <a:r>
              <a:rPr lang="it-IT" sz="2400" dirty="0" err="1" smtClean="0"/>
              <a:t>iPad</a:t>
            </a:r>
            <a:r>
              <a:rPr lang="it-IT" sz="2400" dirty="0" smtClean="0"/>
              <a:t> 2010)</a:t>
            </a:r>
            <a:endParaRPr lang="it-IT" sz="2400" dirty="0" smtClean="0"/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il digitale in biblioteca (1945-&gt;)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cataloghi</a:t>
            </a:r>
          </a:p>
          <a:p>
            <a:pPr>
              <a:buNone/>
            </a:pPr>
            <a:r>
              <a:rPr lang="it-IT" sz="2000" dirty="0" smtClean="0"/>
              <a:t>       (schede perforate 40</a:t>
            </a:r>
            <a:r>
              <a:rPr lang="it-IT" sz="1200" dirty="0" smtClean="0"/>
              <a:t>s</a:t>
            </a:r>
            <a:r>
              <a:rPr lang="it-IT" sz="2000" dirty="0" smtClean="0"/>
              <a:t>, schede stampate 60</a:t>
            </a:r>
            <a:r>
              <a:rPr lang="it-IT" sz="1200" dirty="0" smtClean="0"/>
              <a:t>s</a:t>
            </a:r>
            <a:r>
              <a:rPr lang="it-IT" sz="2000" dirty="0" smtClean="0"/>
              <a:t>,</a:t>
            </a:r>
            <a:r>
              <a:rPr lang="it-IT" sz="1200" dirty="0" smtClean="0"/>
              <a:t> </a:t>
            </a:r>
            <a:r>
              <a:rPr lang="it-IT" sz="2000" dirty="0" smtClean="0"/>
              <a:t>online 70</a:t>
            </a:r>
            <a:r>
              <a:rPr lang="it-IT" sz="1200" dirty="0" smtClean="0"/>
              <a:t>s</a:t>
            </a:r>
            <a:r>
              <a:rPr lang="it-IT" sz="2000" dirty="0" smtClean="0"/>
              <a:t>)</a:t>
            </a:r>
          </a:p>
          <a:p>
            <a:endParaRPr lang="it-IT" dirty="0" smtClean="0"/>
          </a:p>
          <a:p>
            <a:r>
              <a:rPr lang="it-IT" sz="4000" dirty="0" smtClean="0"/>
              <a:t>collezioni</a:t>
            </a:r>
          </a:p>
          <a:p>
            <a:pPr>
              <a:buNone/>
            </a:pPr>
            <a:r>
              <a:rPr lang="it-IT" sz="2000" dirty="0" smtClean="0"/>
              <a:t>        (Project Gutenberg 1971, Google </a:t>
            </a:r>
            <a:r>
              <a:rPr lang="it-IT" sz="2000" dirty="0" err="1" smtClean="0"/>
              <a:t>Print</a:t>
            </a:r>
            <a:r>
              <a:rPr lang="it-IT" sz="2000" dirty="0" smtClean="0"/>
              <a:t> 2004, DPLA 2013)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r>
              <a:rPr lang="it-IT" sz="4000" dirty="0" smtClean="0"/>
              <a:t>assistenza agli utenti</a:t>
            </a:r>
          </a:p>
          <a:p>
            <a:pPr>
              <a:buNone/>
            </a:pPr>
            <a:r>
              <a:rPr lang="it-IT" sz="2000" dirty="0" smtClean="0"/>
              <a:t>        (e-mail 80</a:t>
            </a:r>
            <a:r>
              <a:rPr lang="it-IT" sz="1200" dirty="0" smtClean="0"/>
              <a:t>s</a:t>
            </a:r>
            <a:r>
              <a:rPr lang="it-IT" sz="2000" dirty="0" smtClean="0"/>
              <a:t>, web &amp; sms 90</a:t>
            </a:r>
            <a:r>
              <a:rPr lang="it-IT" sz="1200" dirty="0" smtClean="0"/>
              <a:t>s</a:t>
            </a:r>
            <a:r>
              <a:rPr lang="it-IT" sz="2000" dirty="0" smtClean="0"/>
              <a:t>, web 2.0 2000</a:t>
            </a:r>
            <a:r>
              <a:rPr lang="it-IT" sz="1200" dirty="0" smtClean="0"/>
              <a:t>s</a:t>
            </a:r>
            <a:r>
              <a:rPr lang="it-IT" sz="2000" dirty="0" smtClean="0"/>
              <a:t>)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scenario </a:t>
            </a:r>
            <a:r>
              <a:rPr lang="it-IT" sz="3200" dirty="0" err="1" smtClean="0">
                <a:solidFill>
                  <a:srgbClr val="FF6600"/>
                </a:solidFill>
              </a:rPr>
              <a:t>1</a:t>
            </a:r>
            <a:r>
              <a:rPr lang="it-IT" sz="3200" dirty="0" smtClean="0">
                <a:solidFill>
                  <a:srgbClr val="FF6600"/>
                </a:solidFill>
              </a:rPr>
              <a:t>: i bibliotecari scompaiono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perché non si useranno più documenti?</a:t>
            </a:r>
          </a:p>
          <a:p>
            <a:pPr>
              <a:buNone/>
            </a:pPr>
            <a:r>
              <a:rPr lang="it-IT" sz="2000" dirty="0" smtClean="0"/>
              <a:t>      </a:t>
            </a:r>
            <a:endParaRPr lang="it-IT" dirty="0" smtClean="0"/>
          </a:p>
          <a:p>
            <a:r>
              <a:rPr lang="it-IT" sz="3600" dirty="0" smtClean="0"/>
              <a:t>perché i documenti verranno gestiti       da altre professioni e istituzioni?</a:t>
            </a:r>
          </a:p>
          <a:p>
            <a:pPr>
              <a:buNone/>
            </a:pPr>
            <a:r>
              <a:rPr lang="it-IT" sz="2000" dirty="0" smtClean="0"/>
              <a:t>        (ma con gli stessi obbiettivi e valori)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r>
              <a:rPr lang="it-IT" sz="3600" dirty="0" smtClean="0"/>
              <a:t>perché ci si affiderà solo al mercato           e </a:t>
            </a:r>
            <a:r>
              <a:rPr lang="it-IT" sz="3600" smtClean="0"/>
              <a:t>a internet? </a:t>
            </a:r>
            <a:r>
              <a:rPr lang="it-IT" sz="2000" smtClean="0"/>
              <a:t> </a:t>
            </a:r>
            <a:r>
              <a:rPr lang="it-IT" sz="2000" dirty="0" smtClean="0"/>
              <a:t>(che hanno altri obbiettivi e valori)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scenario </a:t>
            </a:r>
            <a:r>
              <a:rPr lang="it-IT" sz="3200" dirty="0" err="1" smtClean="0">
                <a:solidFill>
                  <a:srgbClr val="FF6600"/>
                </a:solidFill>
              </a:rPr>
              <a:t>2</a:t>
            </a:r>
            <a:r>
              <a:rPr lang="it-IT" sz="3200" dirty="0" smtClean="0">
                <a:solidFill>
                  <a:srgbClr val="FF6600"/>
                </a:solidFill>
              </a:rPr>
              <a:t>: i bibliotecari socializzano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qualsiasi servizio, pur di non chiudere</a:t>
            </a:r>
          </a:p>
          <a:p>
            <a:endParaRPr lang="it-IT" dirty="0" smtClean="0"/>
          </a:p>
          <a:p>
            <a:r>
              <a:rPr lang="it-IT" sz="3600" dirty="0" smtClean="0"/>
              <a:t>la socializzazione sostituisce                          la documentazione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r>
              <a:rPr lang="it-IT" sz="3600" dirty="0" smtClean="0"/>
              <a:t>rischi per la società</a:t>
            </a:r>
          </a:p>
          <a:p>
            <a:endParaRPr lang="it-IT" sz="2000" dirty="0" smtClean="0"/>
          </a:p>
          <a:p>
            <a:r>
              <a:rPr lang="it-IT" sz="3600" dirty="0" smtClean="0"/>
              <a:t>rischi per i bibliotecari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scenario </a:t>
            </a:r>
            <a:r>
              <a:rPr lang="it-IT" sz="3200" dirty="0" err="1" smtClean="0">
                <a:solidFill>
                  <a:srgbClr val="FF6600"/>
                </a:solidFill>
              </a:rPr>
              <a:t>3</a:t>
            </a:r>
            <a:r>
              <a:rPr lang="it-IT" sz="3200" dirty="0" smtClean="0">
                <a:solidFill>
                  <a:srgbClr val="FF6600"/>
                </a:solidFill>
              </a:rPr>
              <a:t>: i bibliotecari fanno i bibliotecari</a:t>
            </a:r>
            <a:endParaRPr lang="it-IT" sz="3200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né demonizzare, né mitizzare                     le tecnologie</a:t>
            </a:r>
          </a:p>
          <a:p>
            <a:endParaRPr lang="it-IT" dirty="0" smtClean="0"/>
          </a:p>
          <a:p>
            <a:r>
              <a:rPr lang="it-IT" sz="3600" dirty="0" smtClean="0"/>
              <a:t>utilizzare le tecnologie odierne per perseguire gli obbiettivi di sempre </a:t>
            </a:r>
          </a:p>
          <a:p>
            <a:pPr>
              <a:buFont typeface="Arial"/>
              <a:buChar char="•"/>
            </a:pPr>
            <a:endParaRPr lang="it-IT" sz="2400" dirty="0" smtClean="0">
              <a:solidFill>
                <a:srgbClr val="0000FF"/>
              </a:solidFill>
            </a:endParaRPr>
          </a:p>
          <a:p>
            <a:r>
              <a:rPr lang="it-IT" sz="3600" dirty="0" smtClean="0"/>
              <a:t>non sprecare energie in servizi accessori</a:t>
            </a:r>
          </a:p>
          <a:p>
            <a:endParaRPr lang="it-IT" sz="2000" dirty="0" smtClean="0"/>
          </a:p>
          <a:p>
            <a:pPr>
              <a:buNone/>
            </a:pPr>
            <a:endParaRPr lang="it-IT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dirty="0" smtClean="0">
                <a:solidFill>
                  <a:srgbClr val="FF6600"/>
                </a:solidFill>
              </a:rPr>
              <a:t>      </a:t>
            </a:r>
            <a:r>
              <a:rPr lang="it-IT" sz="4444" dirty="0" smtClean="0">
                <a:solidFill>
                  <a:srgbClr val="FF6600"/>
                </a:solidFill>
              </a:rPr>
              <a:t>Bibliotecari come carrozzieri ????</a:t>
            </a:r>
            <a:endParaRPr lang="it-IT" sz="4444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it-IT" sz="6600" dirty="0" smtClean="0"/>
          </a:p>
          <a:p>
            <a:pPr algn="ctr">
              <a:buNone/>
            </a:pPr>
            <a:r>
              <a:rPr lang="it-IT" sz="6600" dirty="0" smtClean="0"/>
              <a:t>Speriamo di sì !!!!</a:t>
            </a:r>
          </a:p>
          <a:p>
            <a:pPr algn="ctr">
              <a:buNone/>
            </a:pPr>
            <a:endParaRPr lang="it-IT" sz="5400" dirty="0" smtClean="0"/>
          </a:p>
          <a:p>
            <a:pPr algn="ctr">
              <a:buNone/>
            </a:pPr>
            <a:endParaRPr lang="it-IT" sz="5400" dirty="0" smtClean="0"/>
          </a:p>
          <a:p>
            <a:pPr>
              <a:buNone/>
            </a:pPr>
            <a:r>
              <a:rPr lang="it-IT" dirty="0" smtClean="0">
                <a:hlinkClick r:id="rId2"/>
              </a:rPr>
              <a:t>ridi@unive.it</a:t>
            </a: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3"/>
              </a:rPr>
              <a:t>http://lettere2.unive.it/ridi</a:t>
            </a:r>
            <a:endParaRPr lang="it-IT" dirty="0" smtClean="0"/>
          </a:p>
          <a:p>
            <a:pPr algn="ctr">
              <a:buNone/>
            </a:pPr>
            <a:endParaRPr lang="it-IT" sz="5400" dirty="0" smtClean="0"/>
          </a:p>
          <a:p>
            <a:endParaRPr lang="it-IT" dirty="0" smtClean="0"/>
          </a:p>
          <a:p>
            <a:endParaRPr lang="it-IT" sz="2000" dirty="0" smtClean="0"/>
          </a:p>
          <a:p>
            <a:pPr>
              <a:buNone/>
            </a:pPr>
            <a:endParaRPr lang="it-IT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o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o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Modulo.thmx</Template>
  <TotalTime>674</TotalTime>
  <Words>342</Words>
  <Application>Microsoft PowerPoint per Mac</Application>
  <PresentationFormat>Presentazione su schermo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Modulo</vt:lpstr>
      <vt:lpstr> I BIBLIOTECARI SONO  STALLIERI O CARROZZIERI?  Il futuro della professione dopo la rivoluzione digitale </vt:lpstr>
      <vt:lpstr>rivoluzione nei trasporti (inizio del XX secolo)</vt:lpstr>
      <vt:lpstr>rivoluzione digitale (1936-&gt;)</vt:lpstr>
      <vt:lpstr>il digitale in biblioteca (1945-&gt;)</vt:lpstr>
      <vt:lpstr>scenario 1: i bibliotecari scompaiono</vt:lpstr>
      <vt:lpstr>scenario 2: i bibliotecari socializzano</vt:lpstr>
      <vt:lpstr>scenario 3: i bibliotecari fanno i bibliotecari</vt:lpstr>
      <vt:lpstr>      Bibliotecari come carrozzieri ????</vt:lpstr>
    </vt:vector>
  </TitlesOfParts>
  <Company>Università Ca' Foscari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Riccardo Ridi</dc:creator>
  <cp:lastModifiedBy>Riccardo Ridi</cp:lastModifiedBy>
  <cp:revision>261</cp:revision>
  <dcterms:created xsi:type="dcterms:W3CDTF">2013-11-22T09:51:28Z</dcterms:created>
  <dcterms:modified xsi:type="dcterms:W3CDTF">2013-11-22T10:01:02Z</dcterms:modified>
</cp:coreProperties>
</file>