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66" r:id="rId4"/>
    <p:sldId id="267" r:id="rId5"/>
    <p:sldId id="268" r:id="rId6"/>
    <p:sldId id="269" r:id="rId7"/>
    <p:sldId id="270" r:id="rId8"/>
    <p:sldId id="264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54" d="100"/>
          <a:sy n="154" d="100"/>
        </p:scale>
        <p:origin x="-10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24-11-2016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24-11-2016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24-11-2016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24-11-2016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24-11-2016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24-11-2016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24-11-2016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24-11-2016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24-11-2016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24-11-2016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2" name="Rettango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E739901-5D93-B040-91CF-454ED8EA02BE}" type="datetimeFigureOut">
              <a:rPr lang="it-IT" smtClean="0"/>
              <a:pPr/>
              <a:t>24-11-2016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3E739901-5D93-B040-91CF-454ED8EA02BE}" type="datetimeFigureOut">
              <a:rPr lang="it-IT" smtClean="0"/>
              <a:pPr/>
              <a:t>24-11-2016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hyperlink" Target="http://eprints.rclis.org/19165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ettere2.unive.it/ridi/sem081013.htm" TargetMode="External"/><Relationship Id="rId3" Type="http://schemas.openxmlformats.org/officeDocument/2006/relationships/hyperlink" Target="http://lettere2.unive.it/ridi/library2.ht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ridi@unive.it" TargetMode="External"/><Relationship Id="rId3" Type="http://schemas.openxmlformats.org/officeDocument/2006/relationships/hyperlink" Target="http://lettere2.unive.it/rid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8077200" cy="3352800"/>
          </a:xfrm>
        </p:spPr>
        <p:txBody>
          <a:bodyPr>
            <a:normAutofit/>
          </a:bodyPr>
          <a:lstStyle/>
          <a:p>
            <a:pPr algn="ctr"/>
            <a:r>
              <a:rPr lang="it-IT" cap="small" dirty="0" smtClean="0">
                <a:solidFill>
                  <a:srgbClr val="FF0000"/>
                </a:solidFill>
              </a:rPr>
              <a:t/>
            </a:r>
            <a:br>
              <a:rPr lang="it-IT" cap="small" dirty="0" smtClean="0">
                <a:solidFill>
                  <a:srgbClr val="FF0000"/>
                </a:solidFill>
              </a:rPr>
            </a:br>
            <a:r>
              <a:rPr lang="it-IT" cap="small" dirty="0" smtClean="0">
                <a:solidFill>
                  <a:srgbClr val="FF0000"/>
                </a:solidFill>
                <a:latin typeface="Book Antiqua"/>
              </a:rPr>
              <a:t>LE BIBLIOTECHE </a:t>
            </a:r>
            <a:br>
              <a:rPr lang="it-IT" cap="small" dirty="0" smtClean="0">
                <a:solidFill>
                  <a:srgbClr val="FF0000"/>
                </a:solidFill>
                <a:latin typeface="Book Antiqua"/>
              </a:rPr>
            </a:br>
            <a:r>
              <a:rPr lang="it-IT" cap="small" dirty="0" smtClean="0">
                <a:solidFill>
                  <a:srgbClr val="FF0000"/>
                </a:solidFill>
                <a:latin typeface="Book Antiqua"/>
              </a:rPr>
              <a:t>E IL WEB 2.0</a:t>
            </a:r>
            <a:endParaRPr lang="it-IT" cap="small" dirty="0">
              <a:solidFill>
                <a:srgbClr val="FF0000"/>
              </a:solidFill>
              <a:latin typeface="Book Antiqua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15340" y="4953000"/>
            <a:ext cx="8096529" cy="1904999"/>
          </a:xfrm>
        </p:spPr>
        <p:txBody>
          <a:bodyPr>
            <a:noAutofit/>
          </a:bodyPr>
          <a:lstStyle/>
          <a:p>
            <a:pPr algn="ctr"/>
            <a:endParaRPr lang="it-IT" sz="1400" dirty="0" smtClean="0"/>
          </a:p>
          <a:p>
            <a:pPr algn="ctr"/>
            <a:endParaRPr lang="it-IT" sz="1400" dirty="0" smtClean="0"/>
          </a:p>
          <a:p>
            <a:pPr algn="ctr"/>
            <a:endParaRPr lang="it-IT" sz="1400" dirty="0" smtClean="0"/>
          </a:p>
          <a:p>
            <a:pPr algn="ctr"/>
            <a:endParaRPr lang="it-IT" sz="1400" dirty="0" smtClean="0"/>
          </a:p>
          <a:p>
            <a:pPr algn="ctr"/>
            <a:r>
              <a:rPr lang="it-IT" sz="1400" dirty="0" smtClean="0"/>
              <a:t>Riccardo Ridi - Università Ca’ Foscari, Venezia</a:t>
            </a:r>
          </a:p>
          <a:p>
            <a:pPr algn="ctr"/>
            <a:r>
              <a:rPr lang="it-IT" sz="1400" dirty="0" smtClean="0"/>
              <a:t>                                                </a:t>
            </a:r>
          </a:p>
          <a:p>
            <a:pPr algn="ctr"/>
            <a:r>
              <a:rPr lang="it-IT" sz="1400" dirty="0" smtClean="0"/>
              <a:t> Giornata di aggiornamento</a:t>
            </a:r>
          </a:p>
          <a:p>
            <a:pPr algn="ctr"/>
            <a:r>
              <a:rPr lang="it-IT" sz="1400" b="1" dirty="0" smtClean="0"/>
              <a:t>Le nuove frontiere dei mestieri del libro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1400" dirty="0" smtClean="0">
                <a:latin typeface="Book Antiqua"/>
              </a:rPr>
              <a:t>Venezia  -  28 Ottobre 2013</a:t>
            </a:r>
          </a:p>
          <a:p>
            <a:pPr algn="ctr"/>
            <a:endParaRPr 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web 2.0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it-IT" dirty="0" smtClean="0"/>
              <a:t>termine controverso</a:t>
            </a:r>
          </a:p>
          <a:p>
            <a:pPr>
              <a:buNone/>
            </a:pPr>
            <a:r>
              <a:rPr lang="it-IT" sz="2400" dirty="0" smtClean="0"/>
              <a:t>     (coniato nel 2004, ma non così diverso dal web 1.0 del 1991)</a:t>
            </a:r>
          </a:p>
          <a:p>
            <a:pPr>
              <a:buFont typeface="Arial"/>
              <a:buChar char="•"/>
            </a:pPr>
            <a:endParaRPr lang="it-IT" sz="2400" dirty="0" smtClean="0"/>
          </a:p>
          <a:p>
            <a:pPr>
              <a:buFont typeface="Arial"/>
              <a:buChar char="•"/>
            </a:pPr>
            <a:r>
              <a:rPr lang="it-IT" dirty="0" smtClean="0"/>
              <a:t>uso di internet sempre più facile e diffuso   </a:t>
            </a:r>
            <a:r>
              <a:rPr lang="it-IT" sz="2400" dirty="0" smtClean="0"/>
              <a:t>(nativi digitali, </a:t>
            </a:r>
            <a:r>
              <a:rPr lang="it-IT" sz="2400" dirty="0" err="1" smtClean="0"/>
              <a:t>wi-fi</a:t>
            </a:r>
            <a:r>
              <a:rPr lang="it-IT" sz="2400" dirty="0" smtClean="0"/>
              <a:t>, </a:t>
            </a:r>
            <a:r>
              <a:rPr lang="it-IT" sz="2400" dirty="0" err="1" smtClean="0"/>
              <a:t>clouds</a:t>
            </a:r>
            <a:r>
              <a:rPr lang="it-IT" sz="2400" dirty="0" smtClean="0"/>
              <a:t>, </a:t>
            </a:r>
            <a:r>
              <a:rPr lang="it-IT" sz="2400" dirty="0" err="1" smtClean="0"/>
              <a:t>cms</a:t>
            </a:r>
            <a:r>
              <a:rPr lang="it-IT" sz="2400" dirty="0" smtClean="0"/>
              <a:t>, </a:t>
            </a:r>
            <a:r>
              <a:rPr lang="it-IT" sz="2400" dirty="0" err="1" smtClean="0"/>
              <a:t>smartphones</a:t>
            </a:r>
            <a:r>
              <a:rPr lang="it-IT" sz="2400" dirty="0" smtClean="0"/>
              <a:t>, </a:t>
            </a:r>
            <a:r>
              <a:rPr lang="it-IT" sz="2400" dirty="0" err="1" smtClean="0"/>
              <a:t>tablets</a:t>
            </a:r>
            <a:r>
              <a:rPr lang="it-IT" sz="2400" dirty="0" smtClean="0"/>
              <a:t>, </a:t>
            </a:r>
            <a:r>
              <a:rPr lang="it-IT" sz="2400" dirty="0" err="1" smtClean="0"/>
              <a:t>apps</a:t>
            </a:r>
            <a:r>
              <a:rPr lang="it-IT" sz="2400" dirty="0" smtClean="0"/>
              <a:t>)</a:t>
            </a:r>
          </a:p>
          <a:p>
            <a:pPr>
              <a:buFont typeface="Arial"/>
              <a:buChar char="•"/>
            </a:pPr>
            <a:r>
              <a:rPr lang="it-IT" dirty="0" smtClean="0"/>
              <a:t>contenuti creati dagli utenti                                </a:t>
            </a:r>
            <a:r>
              <a:rPr lang="it-IT" sz="2400" dirty="0" smtClean="0"/>
              <a:t>(siti per “condividere”)</a:t>
            </a:r>
          </a:p>
          <a:p>
            <a:pPr>
              <a:buFont typeface="Arial"/>
              <a:buChar char="•"/>
            </a:pPr>
            <a:r>
              <a:rPr lang="it-IT" dirty="0" smtClean="0"/>
              <a:t>aggregazione e comunicazione                       </a:t>
            </a:r>
            <a:r>
              <a:rPr lang="it-IT" sz="2400" dirty="0" smtClean="0"/>
              <a:t>(</a:t>
            </a:r>
            <a:r>
              <a:rPr lang="it-IT" sz="2400" dirty="0" err="1" smtClean="0"/>
              <a:t>blogs</a:t>
            </a:r>
            <a:r>
              <a:rPr lang="it-IT" sz="2400" dirty="0" smtClean="0"/>
              <a:t> &amp; social </a:t>
            </a:r>
            <a:r>
              <a:rPr lang="it-IT" sz="2400" dirty="0" err="1" smtClean="0"/>
              <a:t>networks</a:t>
            </a:r>
            <a:r>
              <a:rPr lang="it-IT" sz="2400" dirty="0" smtClean="0"/>
              <a:t>)</a:t>
            </a:r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web 2.0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it-IT" dirty="0" smtClean="0"/>
              <a:t>condivisione = </a:t>
            </a:r>
            <a:r>
              <a:rPr lang="it-IT" dirty="0" err="1" smtClean="0"/>
              <a:t>user</a:t>
            </a:r>
            <a:r>
              <a:rPr lang="it-IT" dirty="0" smtClean="0"/>
              <a:t> </a:t>
            </a:r>
            <a:r>
              <a:rPr lang="it-IT" dirty="0" err="1" smtClean="0"/>
              <a:t>generated</a:t>
            </a:r>
            <a:r>
              <a:rPr lang="it-IT" dirty="0" smtClean="0"/>
              <a:t> </a:t>
            </a:r>
            <a:r>
              <a:rPr lang="it-IT" dirty="0" err="1" smtClean="0"/>
              <a:t>contents</a:t>
            </a:r>
            <a:endParaRPr lang="it-IT" dirty="0" smtClean="0"/>
          </a:p>
          <a:p>
            <a:pPr>
              <a:buNone/>
            </a:pPr>
            <a:r>
              <a:rPr lang="it-IT" sz="2400" dirty="0" smtClean="0"/>
              <a:t>     </a:t>
            </a:r>
          </a:p>
          <a:p>
            <a:pPr>
              <a:buFont typeface="Wingdings" charset="2"/>
              <a:buChar char="ü"/>
            </a:pPr>
            <a:r>
              <a:rPr lang="it-IT" sz="2400" dirty="0" smtClean="0"/>
              <a:t>     gregaria: </a:t>
            </a:r>
            <a:r>
              <a:rPr lang="it-IT" sz="2400" dirty="0" err="1" smtClean="0"/>
              <a:t>amazon</a:t>
            </a:r>
            <a:r>
              <a:rPr lang="it-IT" sz="2400" dirty="0" smtClean="0"/>
              <a:t>, </a:t>
            </a:r>
            <a:r>
              <a:rPr lang="it-IT" sz="2400" dirty="0" err="1" smtClean="0"/>
              <a:t>opacs…</a:t>
            </a:r>
            <a:r>
              <a:rPr lang="it-IT" sz="2400" dirty="0" smtClean="0"/>
              <a:t>.</a:t>
            </a:r>
          </a:p>
          <a:p>
            <a:pPr>
              <a:buFont typeface="Wingdings" charset="2"/>
              <a:buChar char="ü"/>
            </a:pPr>
            <a:r>
              <a:rPr lang="it-IT" sz="2400" dirty="0" smtClean="0"/>
              <a:t>     individualista: </a:t>
            </a:r>
            <a:r>
              <a:rPr lang="it-IT" sz="2400" dirty="0" err="1" smtClean="0"/>
              <a:t>youtube</a:t>
            </a:r>
            <a:r>
              <a:rPr lang="it-IT" sz="2400" dirty="0" smtClean="0"/>
              <a:t>, </a:t>
            </a:r>
            <a:r>
              <a:rPr lang="it-IT" sz="2400" dirty="0" err="1" smtClean="0"/>
              <a:t>flickr…</a:t>
            </a:r>
            <a:endParaRPr lang="it-IT" sz="2400" dirty="0" smtClean="0"/>
          </a:p>
          <a:p>
            <a:pPr>
              <a:buFont typeface="Wingdings" charset="2"/>
              <a:buChar char="ü"/>
            </a:pPr>
            <a:r>
              <a:rPr lang="it-IT" sz="2400" dirty="0" smtClean="0"/>
              <a:t>     collaborativa: </a:t>
            </a:r>
            <a:r>
              <a:rPr lang="it-IT" sz="2400" dirty="0" err="1" smtClean="0"/>
              <a:t>wikipedia</a:t>
            </a:r>
            <a:r>
              <a:rPr lang="it-IT" sz="2400" dirty="0" smtClean="0"/>
              <a:t>, </a:t>
            </a:r>
            <a:r>
              <a:rPr lang="it-IT" sz="2400" dirty="0" err="1" smtClean="0"/>
              <a:t>discogs…</a:t>
            </a: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pPr>
              <a:buFont typeface="Wingdings" charset="2"/>
              <a:buChar char="ü"/>
            </a:pPr>
            <a:r>
              <a:rPr lang="it-IT" sz="2400" dirty="0" smtClean="0"/>
              <a:t>     di dati primari: testi estesi, suoni, </a:t>
            </a:r>
            <a:r>
              <a:rPr lang="it-IT" sz="2400" dirty="0" err="1" smtClean="0"/>
              <a:t>filmati…</a:t>
            </a:r>
            <a:r>
              <a:rPr lang="it-IT" sz="2400" dirty="0" smtClean="0"/>
              <a:t>.</a:t>
            </a:r>
          </a:p>
          <a:p>
            <a:pPr>
              <a:buFont typeface="Wingdings" charset="2"/>
              <a:buChar char="ü"/>
            </a:pPr>
            <a:r>
              <a:rPr lang="it-IT" sz="2400" dirty="0" smtClean="0"/>
              <a:t>     di metadati: </a:t>
            </a:r>
            <a:r>
              <a:rPr lang="it-IT" sz="2400" dirty="0" err="1" smtClean="0"/>
              <a:t>folksonomie</a:t>
            </a:r>
            <a:endParaRPr lang="it-IT" sz="2400" dirty="0" smtClean="0"/>
          </a:p>
          <a:p>
            <a:pPr>
              <a:buNone/>
            </a:pPr>
            <a:endParaRPr lang="it-IT" sz="2400" dirty="0" smtClean="0">
              <a:solidFill>
                <a:srgbClr val="0000FF"/>
              </a:solidFill>
            </a:endParaRPr>
          </a:p>
          <a:p>
            <a:pPr>
              <a:buFont typeface="Arial"/>
              <a:buChar char="•"/>
            </a:pPr>
            <a:r>
              <a:rPr lang="it-IT" dirty="0" smtClean="0"/>
              <a:t>social media = </a:t>
            </a:r>
            <a:r>
              <a:rPr lang="it-IT" sz="2400" dirty="0" smtClean="0"/>
              <a:t>cercare e fornire informazioni </a:t>
            </a:r>
          </a:p>
          <a:p>
            <a:pPr>
              <a:buNone/>
            </a:pPr>
            <a:r>
              <a:rPr lang="it-IT" sz="2400" dirty="0" smtClean="0"/>
              <a:t>      come pretesto per stabilire contatti fra persone</a:t>
            </a:r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>
                <a:solidFill>
                  <a:srgbClr val="FF0000"/>
                </a:solidFill>
              </a:rPr>
              <a:t>library</a:t>
            </a:r>
            <a:r>
              <a:rPr lang="it-IT" dirty="0" smtClean="0">
                <a:solidFill>
                  <a:srgbClr val="FF0000"/>
                </a:solidFill>
              </a:rPr>
              <a:t> 2.0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it-IT" dirty="0" smtClean="0"/>
              <a:t>intesa in senso </a:t>
            </a:r>
            <a:r>
              <a:rPr lang="it-IT" dirty="0" smtClean="0">
                <a:solidFill>
                  <a:srgbClr val="FF0000"/>
                </a:solidFill>
              </a:rPr>
              <a:t>debole</a:t>
            </a:r>
            <a:r>
              <a:rPr lang="it-IT" dirty="0" smtClean="0"/>
              <a:t> </a:t>
            </a:r>
            <a:r>
              <a:rPr lang="it-IT" sz="2400" dirty="0" smtClean="0"/>
              <a:t>= usare strumenti 2.0 se, quando, nel modo e nella misura in cui risultino utili per raggiungere gli obbiettivi classici delle biblioteche, senza:</a:t>
            </a:r>
          </a:p>
          <a:p>
            <a:pPr>
              <a:buFont typeface="Arial"/>
              <a:buChar char="•"/>
            </a:pPr>
            <a:endParaRPr lang="it-IT" sz="2400" dirty="0" smtClean="0"/>
          </a:p>
          <a:p>
            <a:pPr>
              <a:buFont typeface="Wingdings" charset="2"/>
              <a:buChar char="ü"/>
            </a:pPr>
            <a:r>
              <a:rPr lang="it-IT" sz="2400" dirty="0" smtClean="0"/>
              <a:t> infrangerne i valori</a:t>
            </a:r>
          </a:p>
          <a:p>
            <a:pPr>
              <a:buFont typeface="Wingdings" charset="2"/>
              <a:buChar char="ü"/>
            </a:pPr>
            <a:r>
              <a:rPr lang="it-IT" sz="2400" dirty="0" smtClean="0"/>
              <a:t> intaccarne le risorse</a:t>
            </a:r>
            <a:endParaRPr lang="it-IT" sz="2400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it-IT" dirty="0" smtClean="0"/>
          </a:p>
          <a:p>
            <a:pPr>
              <a:buFont typeface="Arial"/>
              <a:buChar char="•"/>
            </a:pPr>
            <a:r>
              <a:rPr lang="it-IT" dirty="0" smtClean="0"/>
              <a:t>nessuna rivoluzione</a:t>
            </a:r>
            <a:r>
              <a:rPr lang="it-IT" sz="2400" dirty="0" smtClean="0"/>
              <a:t> </a:t>
            </a:r>
          </a:p>
          <a:p>
            <a:pPr>
              <a:buNone/>
            </a:pPr>
            <a:r>
              <a:rPr lang="it-IT" sz="2400" dirty="0" smtClean="0"/>
              <a:t>     (eccessiva enfasi nel termine “</a:t>
            </a:r>
            <a:r>
              <a:rPr lang="it-IT" sz="2400" dirty="0" err="1" smtClean="0"/>
              <a:t>library</a:t>
            </a:r>
            <a:r>
              <a:rPr lang="it-IT" sz="2400" dirty="0" smtClean="0"/>
              <a:t> 2.0”)</a:t>
            </a:r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>
                <a:solidFill>
                  <a:srgbClr val="FF0000"/>
                </a:solidFill>
              </a:rPr>
              <a:t>library</a:t>
            </a:r>
            <a:r>
              <a:rPr lang="it-IT" dirty="0" smtClean="0">
                <a:solidFill>
                  <a:srgbClr val="FF0000"/>
                </a:solidFill>
              </a:rPr>
              <a:t> 2.0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it-IT" sz="3459" dirty="0" smtClean="0"/>
              <a:t>intesa in senso </a:t>
            </a:r>
            <a:r>
              <a:rPr lang="it-IT" sz="3459" dirty="0" smtClean="0">
                <a:solidFill>
                  <a:srgbClr val="FF0000"/>
                </a:solidFill>
              </a:rPr>
              <a:t>forte</a:t>
            </a:r>
            <a:r>
              <a:rPr lang="it-IT" dirty="0" smtClean="0"/>
              <a:t> </a:t>
            </a:r>
            <a:r>
              <a:rPr lang="it-IT" sz="2400" dirty="0" smtClean="0"/>
              <a:t>= cambiare gli obbiettivi           </a:t>
            </a:r>
          </a:p>
          <a:p>
            <a:pPr>
              <a:buNone/>
            </a:pPr>
            <a:r>
              <a:rPr lang="it-IT" sz="2400" dirty="0" smtClean="0"/>
              <a:t>                                                                            delle biblioteche:</a:t>
            </a:r>
          </a:p>
          <a:p>
            <a:pPr>
              <a:buFont typeface="Arial"/>
              <a:buChar char="•"/>
            </a:pPr>
            <a:endParaRPr lang="it-IT" sz="2400" dirty="0" smtClean="0"/>
          </a:p>
          <a:p>
            <a:pPr>
              <a:buFont typeface="Wingdings" charset="2"/>
              <a:buChar char="ü"/>
            </a:pPr>
            <a:r>
              <a:rPr lang="it-IT" sz="2400" dirty="0" smtClean="0"/>
              <a:t>riducendo l’importanza dei documenti</a:t>
            </a:r>
          </a:p>
          <a:p>
            <a:pPr>
              <a:buFont typeface="Wingdings" charset="2"/>
              <a:buChar char="ü"/>
            </a:pPr>
            <a:r>
              <a:rPr lang="it-IT" sz="2400" dirty="0" smtClean="0"/>
              <a:t>aumentando l’importanza dell’apprendimento, della socializzazione e di qualsiasi altra cosa risulti interessante               per la comunità di riferimento</a:t>
            </a:r>
            <a:endParaRPr lang="it-IT" sz="2400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it-IT" dirty="0" smtClean="0"/>
          </a:p>
          <a:p>
            <a:pPr>
              <a:buFont typeface="Arial"/>
              <a:buChar char="•"/>
            </a:pPr>
            <a:r>
              <a:rPr lang="it-IT" sz="3459" dirty="0" smtClean="0"/>
              <a:t>vera rivoluzione </a:t>
            </a:r>
          </a:p>
          <a:p>
            <a:pPr>
              <a:buNone/>
            </a:pPr>
            <a:r>
              <a:rPr lang="it-IT" sz="2400" dirty="0" smtClean="0"/>
              <a:t>     </a:t>
            </a:r>
            <a:r>
              <a:rPr lang="it-IT" sz="2400" smtClean="0"/>
              <a:t>(appropriata </a:t>
            </a:r>
            <a:r>
              <a:rPr lang="it-IT" sz="2400" dirty="0" smtClean="0"/>
              <a:t>enfasi nel termine “</a:t>
            </a:r>
            <a:r>
              <a:rPr lang="it-IT" sz="2400" dirty="0" err="1" smtClean="0"/>
              <a:t>library</a:t>
            </a:r>
            <a:r>
              <a:rPr lang="it-IT" sz="2400" dirty="0" smtClean="0"/>
              <a:t> 2.0”)</a:t>
            </a:r>
          </a:p>
          <a:p>
            <a:pPr>
              <a:buNone/>
            </a:pPr>
            <a:endParaRPr lang="it-IT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rischi della </a:t>
            </a:r>
            <a:r>
              <a:rPr lang="it-IT" dirty="0" err="1" smtClean="0">
                <a:solidFill>
                  <a:srgbClr val="FF0000"/>
                </a:solidFill>
              </a:rPr>
              <a:t>library</a:t>
            </a:r>
            <a:r>
              <a:rPr lang="it-IT" dirty="0" smtClean="0">
                <a:solidFill>
                  <a:srgbClr val="FF0000"/>
                </a:solidFill>
              </a:rPr>
              <a:t> 2.0 (forte)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Font typeface="Arial"/>
              <a:buChar char="•"/>
            </a:pPr>
            <a:r>
              <a:rPr lang="it-IT" sz="5895" dirty="0" smtClean="0"/>
              <a:t>intacca le risorse </a:t>
            </a:r>
            <a:r>
              <a:rPr lang="it-IT" sz="1800" dirty="0" smtClean="0"/>
              <a:t>(soprattutto se scarse e calanti)</a:t>
            </a:r>
          </a:p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Font typeface="Arial"/>
              <a:buChar char="•"/>
            </a:pPr>
            <a:r>
              <a:rPr lang="it-IT" sz="5818" dirty="0" smtClean="0"/>
              <a:t>infrange i valori    </a:t>
            </a:r>
            <a:r>
              <a:rPr lang="it-IT" sz="1800" dirty="0" smtClean="0"/>
              <a:t>(accesso ai documenti, rispetto della privacy)</a:t>
            </a:r>
          </a:p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Font typeface="Arial"/>
              <a:buChar char="•"/>
            </a:pPr>
            <a:r>
              <a:rPr lang="it-IT" sz="5895" dirty="0" smtClean="0"/>
              <a:t>narcisismo bibliotecario </a:t>
            </a:r>
            <a:r>
              <a:rPr lang="it-IT" sz="1800" dirty="0" smtClean="0"/>
              <a:t>(interessi dei bibliotecari spacciati per interessi degli utenti)</a:t>
            </a:r>
          </a:p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Font typeface="Arial"/>
              <a:buChar char="•"/>
            </a:pPr>
            <a:r>
              <a:rPr lang="it-IT" sz="5895" dirty="0" smtClean="0"/>
              <a:t>paternalismo bibliotecario </a:t>
            </a:r>
            <a:r>
              <a:rPr lang="it-IT" sz="1800" dirty="0" smtClean="0"/>
              <a:t>(i bibliotecari decidono cosa sia meglio per gli utenti)</a:t>
            </a:r>
          </a:p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Font typeface="Arial"/>
              <a:buChar char="•"/>
            </a:pPr>
            <a:r>
              <a:rPr lang="it-IT" sz="5895" dirty="0" smtClean="0"/>
              <a:t>perdita di identità delle biblioteche </a:t>
            </a:r>
            <a:r>
              <a:rPr lang="it-IT" sz="1800" dirty="0" smtClean="0"/>
              <a:t>(sostituibili da altre istituzioni) </a:t>
            </a:r>
          </a:p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Font typeface="Arial"/>
              <a:buChar char="•"/>
            </a:pPr>
            <a:r>
              <a:rPr lang="it-IT" sz="5895" dirty="0" smtClean="0"/>
              <a:t>perdita di identità dei bibliotecari </a:t>
            </a:r>
            <a:r>
              <a:rPr lang="it-IT" sz="1800" dirty="0" smtClean="0"/>
              <a:t>(sostituibili da altre professioni)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Font typeface="Arial"/>
              <a:buChar char="•"/>
            </a:pPr>
            <a:r>
              <a:rPr lang="it-IT" sz="5895" dirty="0" smtClean="0"/>
              <a:t>la biblioteca da mezzo diventa un fine in </a:t>
            </a:r>
            <a:r>
              <a:rPr lang="it-IT" sz="5895" dirty="0" err="1" smtClean="0"/>
              <a:t>sè</a:t>
            </a:r>
            <a:endParaRPr lang="it-IT" sz="5895" dirty="0" smtClean="0"/>
          </a:p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                                                </a:t>
            </a:r>
            <a:r>
              <a:rPr lang="it-IT" sz="4800" dirty="0" smtClean="0"/>
              <a:t>           </a:t>
            </a:r>
          </a:p>
          <a:p>
            <a:pPr>
              <a:buNone/>
            </a:pPr>
            <a:r>
              <a:rPr lang="it-IT" sz="4800" dirty="0" smtClean="0"/>
              <a:t>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rischi della </a:t>
            </a:r>
            <a:r>
              <a:rPr lang="it-IT" dirty="0" err="1" smtClean="0">
                <a:solidFill>
                  <a:srgbClr val="FF0000"/>
                </a:solidFill>
              </a:rPr>
              <a:t>library</a:t>
            </a:r>
            <a:r>
              <a:rPr lang="it-IT" dirty="0" smtClean="0">
                <a:solidFill>
                  <a:srgbClr val="FF0000"/>
                </a:solidFill>
              </a:rPr>
              <a:t> 2.0 (forte)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Font typeface="Arial"/>
              <a:buChar char="•"/>
            </a:pP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                                                </a:t>
            </a:r>
            <a:r>
              <a:rPr lang="it-IT" sz="5400" dirty="0" err="1" smtClean="0"/>
              <a:t>Library</a:t>
            </a:r>
            <a:r>
              <a:rPr lang="it-IT" sz="5400" dirty="0" smtClean="0"/>
              <a:t> </a:t>
            </a:r>
            <a:r>
              <a:rPr lang="it-IT" sz="5400" dirty="0" smtClean="0">
                <a:solidFill>
                  <a:srgbClr val="FF0000"/>
                </a:solidFill>
              </a:rPr>
              <a:t>-2.</a:t>
            </a:r>
            <a:r>
              <a:rPr lang="it-IT" sz="5400" dirty="0" err="1" smtClean="0">
                <a:solidFill>
                  <a:srgbClr val="FF0000"/>
                </a:solidFill>
              </a:rPr>
              <a:t>0</a:t>
            </a:r>
            <a:r>
              <a:rPr lang="it-IT" sz="54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it-IT" sz="1800" dirty="0" smtClean="0"/>
              <a:t>                                                                            ovvero</a:t>
            </a:r>
          </a:p>
          <a:p>
            <a:pPr>
              <a:buNone/>
            </a:pPr>
            <a:r>
              <a:rPr lang="it-IT" sz="4800" dirty="0" smtClean="0"/>
              <a:t>           il superfluo al posto      </a:t>
            </a:r>
          </a:p>
          <a:p>
            <a:pPr>
              <a:buNone/>
            </a:pPr>
            <a:r>
              <a:rPr lang="it-IT" sz="4800" dirty="0" smtClean="0"/>
              <a:t>            dell’indispensabile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0000"/>
                </a:solidFill>
              </a:rPr>
              <a:t>per approfondire: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Library</a:t>
            </a:r>
            <a:r>
              <a:rPr lang="it-IT" dirty="0" smtClean="0"/>
              <a:t> 2.0. Bluff o rivoluzione?                      </a:t>
            </a:r>
            <a:r>
              <a:rPr lang="it-IT" sz="1800" dirty="0" smtClean="0"/>
              <a:t>[seminario 13 ottobre 2008] </a:t>
            </a:r>
            <a:r>
              <a:rPr lang="it-IT" sz="1800" dirty="0" smtClean="0">
                <a:hlinkClick r:id="rId2"/>
              </a:rPr>
              <a:t>http://lettere2.unive.it/ridi/sem081013.htm</a:t>
            </a:r>
            <a:endParaRPr lang="it-IT" sz="1800" dirty="0" smtClean="0"/>
          </a:p>
          <a:p>
            <a:endParaRPr lang="it-IT" dirty="0" smtClean="0"/>
          </a:p>
          <a:p>
            <a:r>
              <a:rPr lang="it-IT" dirty="0" err="1" smtClean="0"/>
              <a:t>Library</a:t>
            </a:r>
            <a:r>
              <a:rPr lang="it-IT" dirty="0" smtClean="0"/>
              <a:t> 2.0. Strumenti 2.0 nelle biblioteche pubbliche </a:t>
            </a:r>
            <a:r>
              <a:rPr lang="it-IT" sz="1800" dirty="0" smtClean="0"/>
              <a:t>[schema didattico + bibliografia, ottobre 2013]                                        </a:t>
            </a:r>
            <a:r>
              <a:rPr lang="it-IT" sz="1800" dirty="0" smtClean="0">
                <a:hlinkClick r:id="rId3"/>
              </a:rPr>
              <a:t>http://lettere2.unive.it/ridi/library2.htm</a:t>
            </a:r>
            <a:endParaRPr lang="it-IT" sz="1800" dirty="0" smtClean="0"/>
          </a:p>
          <a:p>
            <a:endParaRPr lang="it-IT" dirty="0" smtClean="0"/>
          </a:p>
          <a:p>
            <a:r>
              <a:rPr lang="it-IT" dirty="0" smtClean="0"/>
              <a:t>Mezzi, fini, alfabeti. Vecchie e nuove filosofie della biblioteca </a:t>
            </a:r>
            <a:r>
              <a:rPr lang="it-IT" sz="1800" dirty="0" smtClean="0"/>
              <a:t> [relazione alle Stelline, 15-16 marzo 2012]           </a:t>
            </a:r>
            <a:r>
              <a:rPr lang="it-IT" sz="1800" dirty="0" smtClean="0">
                <a:hlinkClick r:id="rId4"/>
              </a:rPr>
              <a:t>http://</a:t>
            </a:r>
            <a:r>
              <a:rPr lang="it-IT" sz="1800" dirty="0" err="1" smtClean="0">
                <a:hlinkClick r:id="rId4"/>
              </a:rPr>
              <a:t>eprints.rclis.org</a:t>
            </a:r>
            <a:r>
              <a:rPr lang="it-IT" sz="1800" dirty="0" smtClean="0">
                <a:hlinkClick r:id="rId4"/>
              </a:rPr>
              <a:t>/19165/</a:t>
            </a:r>
            <a:endParaRPr lang="it-IT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0000"/>
                </a:solidFill>
              </a:rPr>
              <a:t>     Riccardo Ridi - Venezia </a:t>
            </a:r>
            <a:r>
              <a:rPr lang="it-IT" sz="3200" dirty="0" err="1" smtClean="0">
                <a:solidFill>
                  <a:srgbClr val="FF0000"/>
                </a:solidFill>
              </a:rPr>
              <a:t>–</a:t>
            </a:r>
            <a:r>
              <a:rPr lang="it-IT" sz="3200" dirty="0" smtClean="0">
                <a:solidFill>
                  <a:srgbClr val="FF0000"/>
                </a:solidFill>
              </a:rPr>
              <a:t> 28 Ottobre 2013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6000" dirty="0" smtClean="0"/>
              <a:t>                </a:t>
            </a:r>
          </a:p>
          <a:p>
            <a:pPr>
              <a:buNone/>
            </a:pPr>
            <a:r>
              <a:rPr lang="it-IT" sz="6000" dirty="0" smtClean="0"/>
              <a:t>                  GRAZIE!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>
              <a:hlinkClick r:id="rId2"/>
            </a:endParaRPr>
          </a:p>
          <a:p>
            <a:pPr>
              <a:buNone/>
            </a:pPr>
            <a:endParaRPr lang="it-IT" dirty="0" smtClean="0">
              <a:hlinkClick r:id="rId2"/>
            </a:endParaRPr>
          </a:p>
          <a:p>
            <a:pPr>
              <a:buNone/>
            </a:pPr>
            <a:endParaRPr lang="it-IT" dirty="0" smtClean="0">
              <a:hlinkClick r:id="rId2"/>
            </a:endParaRPr>
          </a:p>
          <a:p>
            <a:pPr>
              <a:buNone/>
            </a:pPr>
            <a:endParaRPr lang="it-IT" dirty="0" smtClean="0">
              <a:hlinkClick r:id="rId2"/>
            </a:endParaRPr>
          </a:p>
          <a:p>
            <a:pPr>
              <a:buNone/>
            </a:pPr>
            <a:r>
              <a:rPr lang="it-IT" dirty="0" smtClean="0">
                <a:hlinkClick r:id="rId2"/>
              </a:rPr>
              <a:t>ridi@unive.it</a:t>
            </a: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3"/>
              </a:rPr>
              <a:t>http://lettere2.unive.it/ridi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o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o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Modulo.thmx</Template>
  <TotalTime>450</TotalTime>
  <Words>500</Words>
  <Application>Microsoft PowerPoint per Mac</Application>
  <PresentationFormat>Presentazione su schermo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Modulo</vt:lpstr>
      <vt:lpstr> LE BIBLIOTECHE  E IL WEB 2.0</vt:lpstr>
      <vt:lpstr>web 2.0</vt:lpstr>
      <vt:lpstr>web 2.0</vt:lpstr>
      <vt:lpstr>library 2.0</vt:lpstr>
      <vt:lpstr>library 2.0</vt:lpstr>
      <vt:lpstr>rischi della library 2.0 (forte)</vt:lpstr>
      <vt:lpstr>rischi della library 2.0 (forte)</vt:lpstr>
      <vt:lpstr>per approfondire:</vt:lpstr>
      <vt:lpstr>     Riccardo Ridi - Venezia – 28 Ottobre 2013</vt:lpstr>
    </vt:vector>
  </TitlesOfParts>
  <Company>Università Ca' Foscari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Riccardo Ridi</dc:creator>
  <cp:lastModifiedBy>Riccardo Ridi</cp:lastModifiedBy>
  <cp:revision>200</cp:revision>
  <dcterms:created xsi:type="dcterms:W3CDTF">2016-11-24T14:28:45Z</dcterms:created>
  <dcterms:modified xsi:type="dcterms:W3CDTF">2016-11-24T14:29:13Z</dcterms:modified>
</cp:coreProperties>
</file>