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0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54" d="100"/>
          <a:sy n="154" d="100"/>
        </p:scale>
        <p:origin x="-10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viewProps" Target="viewProp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tableStyles" Target="tableStyles.xml"/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2" Type="http://schemas.openxmlformats.org/officeDocument/2006/relationships/printerSettings" Target="printerSettings/printerSettings1.bin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9901-5D93-B040-91CF-454ED8EA02BE}" type="datetimeFigureOut">
              <a:rPr lang="it-IT" smtClean="0"/>
              <a:pPr/>
              <a:t>22-08-2012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DF54A-0810-944A-A0E7-9283C3242365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10" name="Rettango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9901-5D93-B040-91CF-454ED8EA02BE}" type="datetimeFigureOut">
              <a:rPr lang="it-IT" smtClean="0"/>
              <a:pPr/>
              <a:t>22-08-2012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DF54A-0810-944A-A0E7-9283C3242365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9901-5D93-B040-91CF-454ED8EA02BE}" type="datetimeFigureOut">
              <a:rPr lang="it-IT" smtClean="0"/>
              <a:pPr/>
              <a:t>22-08-2012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DF54A-0810-944A-A0E7-9283C3242365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9901-5D93-B040-91CF-454ED8EA02BE}" type="datetimeFigureOut">
              <a:rPr lang="it-IT" smtClean="0"/>
              <a:pPr/>
              <a:t>22-08-2012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DF54A-0810-944A-A0E7-9283C3242365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9901-5D93-B040-91CF-454ED8EA02BE}" type="datetimeFigureOut">
              <a:rPr lang="it-IT" smtClean="0"/>
              <a:pPr/>
              <a:t>22-08-2012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DF54A-0810-944A-A0E7-9283C3242365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9901-5D93-B040-91CF-454ED8EA02BE}" type="datetimeFigureOut">
              <a:rPr lang="it-IT" smtClean="0"/>
              <a:pPr/>
              <a:t>22-08-2012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DF54A-0810-944A-A0E7-9283C3242365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9901-5D93-B040-91CF-454ED8EA02BE}" type="datetimeFigureOut">
              <a:rPr lang="it-IT" smtClean="0"/>
              <a:pPr/>
              <a:t>22-08-2012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DF54A-0810-944A-A0E7-9283C3242365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9901-5D93-B040-91CF-454ED8EA02BE}" type="datetimeFigureOut">
              <a:rPr lang="it-IT" smtClean="0"/>
              <a:pPr/>
              <a:t>22-08-2012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DF54A-0810-944A-A0E7-9283C3242365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9901-5D93-B040-91CF-454ED8EA02BE}" type="datetimeFigureOut">
              <a:rPr lang="it-IT" smtClean="0"/>
              <a:pPr/>
              <a:t>22-08-2012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DF54A-0810-944A-A0E7-9283C3242365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9901-5D93-B040-91CF-454ED8EA02BE}" type="datetimeFigureOut">
              <a:rPr lang="it-IT" smtClean="0"/>
              <a:pPr/>
              <a:t>22-08-2012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DF54A-0810-944A-A0E7-9283C3242365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12" name="Rettango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magine con didascal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3E739901-5D93-B040-91CF-454ED8EA02BE}" type="datetimeFigureOut">
              <a:rPr lang="it-IT" smtClean="0"/>
              <a:pPr/>
              <a:t>22-08-2012</a:t>
            </a:fld>
            <a:endParaRPr lang="it-IT"/>
          </a:p>
        </p:txBody>
      </p:sp>
      <p:sp>
        <p:nvSpPr>
          <p:cNvPr id="11" name="Rettango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A8DF54A-0810-944A-A0E7-9283C3242365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tango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3E739901-5D93-B040-91CF-454ED8EA02BE}" type="datetimeFigureOut">
              <a:rPr lang="it-IT" smtClean="0"/>
              <a:pPr/>
              <a:t>22-08-2012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2A8DF54A-0810-944A-A0E7-9283C3242365}" type="slidenum">
              <a:rPr lang="it-IT" smtClean="0"/>
              <a:pPr/>
              <a:t>‹n.›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hyperlink" Target="http://www.burioni.it/forum/ridi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idi@unive.it" TargetMode="External"/><Relationship Id="rId3" Type="http://schemas.openxmlformats.org/officeDocument/2006/relationships/hyperlink" Target="http://lettere2.unive.it/ridi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3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3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8077200" cy="3352800"/>
          </a:xfrm>
        </p:spPr>
        <p:txBody>
          <a:bodyPr>
            <a:normAutofit/>
          </a:bodyPr>
          <a:lstStyle/>
          <a:p>
            <a:pPr algn="ctr"/>
            <a:r>
              <a:rPr lang="it-IT" cap="small" dirty="0" smtClean="0">
                <a:solidFill>
                  <a:srgbClr val="FF0000"/>
                </a:solidFill>
              </a:rPr>
              <a:t>valori deontologici per</a:t>
            </a:r>
            <a:br>
              <a:rPr lang="it-IT" cap="small" dirty="0" smtClean="0">
                <a:solidFill>
                  <a:srgbClr val="FF0000"/>
                </a:solidFill>
              </a:rPr>
            </a:br>
            <a:r>
              <a:rPr lang="it-IT" cap="small" dirty="0" smtClean="0">
                <a:solidFill>
                  <a:srgbClr val="FF0000"/>
                </a:solidFill>
              </a:rPr>
              <a:t>l’organizzazione della conoscenza</a:t>
            </a:r>
            <a:endParaRPr lang="it-IT" cap="small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15340" y="4953000"/>
            <a:ext cx="8096529" cy="1904999"/>
          </a:xfrm>
        </p:spPr>
        <p:txBody>
          <a:bodyPr>
            <a:noAutofit/>
          </a:bodyPr>
          <a:lstStyle/>
          <a:p>
            <a:pPr algn="ctr"/>
            <a:endParaRPr lang="it-IT" sz="1400" dirty="0" smtClean="0"/>
          </a:p>
          <a:p>
            <a:pPr algn="ctr"/>
            <a:endParaRPr lang="it-IT" sz="1400" dirty="0" smtClean="0"/>
          </a:p>
          <a:p>
            <a:pPr algn="ctr"/>
            <a:endParaRPr lang="it-IT" sz="1400" dirty="0" smtClean="0"/>
          </a:p>
          <a:p>
            <a:pPr algn="ctr"/>
            <a:endParaRPr lang="it-IT" sz="1400" dirty="0" smtClean="0"/>
          </a:p>
          <a:p>
            <a:pPr algn="ctr"/>
            <a:r>
              <a:rPr lang="it-IT" sz="1400" dirty="0" smtClean="0"/>
              <a:t>Riccardo Ridi - Università Ca’ Foscari, Venezia</a:t>
            </a:r>
          </a:p>
          <a:p>
            <a:pPr algn="ctr"/>
            <a:r>
              <a:rPr lang="it-IT" sz="1400" dirty="0" smtClean="0"/>
              <a:t>                                                </a:t>
            </a:r>
          </a:p>
          <a:p>
            <a:pPr algn="ctr"/>
            <a:r>
              <a:rPr lang="it-IT" sz="1400" dirty="0" smtClean="0"/>
              <a:t> Giornata di studio ISKO </a:t>
            </a:r>
            <a:r>
              <a:rPr lang="it-IT" sz="1400" smtClean="0"/>
              <a:t>/ CTA</a:t>
            </a:r>
          </a:p>
          <a:p>
            <a:pPr algn="ctr"/>
            <a:r>
              <a:rPr lang="it-IT" sz="1400" b="1" dirty="0" smtClean="0"/>
              <a:t>Organizzare la conoscenza in musei, teatri e archivi multimediali</a:t>
            </a:r>
          </a:p>
          <a:p>
            <a:pPr algn="ctr"/>
            <a:endParaRPr lang="it-IT" sz="1400" dirty="0" smtClean="0"/>
          </a:p>
          <a:p>
            <a:pPr algn="ctr"/>
            <a:r>
              <a:rPr lang="it-IT" sz="1400" dirty="0" smtClean="0"/>
              <a:t>Roma  -  10 Settembre 2012</a:t>
            </a:r>
          </a:p>
          <a:p>
            <a:pPr algn="ctr"/>
            <a:endParaRPr lang="it-IT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 smtClean="0">
                <a:solidFill>
                  <a:srgbClr val="FF0000"/>
                </a:solidFill>
              </a:rPr>
              <a:t>    Riccardo </a:t>
            </a:r>
            <a:r>
              <a:rPr lang="it-IT" sz="3200" smtClean="0">
                <a:solidFill>
                  <a:srgbClr val="FF0000"/>
                </a:solidFill>
              </a:rPr>
              <a:t>Ridi - </a:t>
            </a:r>
            <a:r>
              <a:rPr lang="it-IT" sz="3200" dirty="0" smtClean="0">
                <a:solidFill>
                  <a:srgbClr val="FF0000"/>
                </a:solidFill>
              </a:rPr>
              <a:t>Roma - 10 Settembre 2012</a:t>
            </a:r>
            <a:endParaRPr lang="it-IT" sz="32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sz="6000" dirty="0" smtClean="0"/>
              <a:t>            THANK  YOU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>
                <a:hlinkClick r:id="rId2"/>
              </a:rPr>
              <a:t>ridi@unive.it</a:t>
            </a: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>
                <a:hlinkClick r:id="rId3"/>
              </a:rPr>
              <a:t>http://lettere2.unive.it/ridi</a:t>
            </a:r>
            <a:endParaRPr lang="it-IT" dirty="0" smtClean="0"/>
          </a:p>
          <a:p>
            <a:pPr>
              <a:buNone/>
            </a:pPr>
            <a:r>
              <a:rPr lang="it-IT" dirty="0" smtClean="0">
                <a:hlinkClick r:id="rId4"/>
              </a:rPr>
              <a:t>http://www.burioni.it/forum/ridi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tecnica / deontologia (professionali)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Tecnica (</a:t>
            </a:r>
            <a:r>
              <a:rPr lang="it-IT" dirty="0" smtClean="0">
                <a:solidFill>
                  <a:srgbClr val="FF0000"/>
                </a:solidFill>
              </a:rPr>
              <a:t>mezzi</a:t>
            </a:r>
            <a:r>
              <a:rPr lang="it-IT" dirty="0" smtClean="0"/>
              <a:t>) =&gt; strumenti per raggiungere</a:t>
            </a:r>
          </a:p>
          <a:p>
            <a:pPr>
              <a:buNone/>
            </a:pPr>
            <a:r>
              <a:rPr lang="it-IT" dirty="0" smtClean="0"/>
              <a:t>      nel modo migliore gli obbiettivi prefissi</a:t>
            </a:r>
          </a:p>
          <a:p>
            <a:pPr>
              <a:buNone/>
            </a:pPr>
            <a:r>
              <a:rPr lang="it-IT" sz="2400" dirty="0" smtClean="0">
                <a:solidFill>
                  <a:srgbClr val="0000FF"/>
                </a:solidFill>
              </a:rPr>
              <a:t>                      (esiste molta letteratura in ambito KO)</a:t>
            </a:r>
          </a:p>
          <a:p>
            <a:pPr>
              <a:buNone/>
            </a:pPr>
            <a:endParaRPr lang="it-IT" sz="2400" dirty="0" smtClean="0">
              <a:solidFill>
                <a:srgbClr val="0000FF"/>
              </a:solidFill>
            </a:endParaRPr>
          </a:p>
          <a:p>
            <a:pPr>
              <a:buNone/>
            </a:pPr>
            <a:endParaRPr lang="it-IT" sz="24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it-IT" dirty="0" smtClean="0"/>
              <a:t>Deontologia (</a:t>
            </a:r>
            <a:r>
              <a:rPr lang="it-IT" dirty="0" smtClean="0">
                <a:solidFill>
                  <a:srgbClr val="FF0000"/>
                </a:solidFill>
              </a:rPr>
              <a:t>fini</a:t>
            </a:r>
            <a:r>
              <a:rPr lang="it-IT" dirty="0" smtClean="0"/>
              <a:t>) =&gt; quali sono gli obbiettivi </a:t>
            </a:r>
          </a:p>
          <a:p>
            <a:pPr>
              <a:buNone/>
            </a:pPr>
            <a:r>
              <a:rPr lang="it-IT" dirty="0" smtClean="0"/>
              <a:t>    da raggiungere? Quali sono i valori della</a:t>
            </a:r>
          </a:p>
          <a:p>
            <a:pPr>
              <a:buNone/>
            </a:pPr>
            <a:r>
              <a:rPr lang="it-IT" dirty="0" smtClean="0"/>
              <a:t>       comunità professionale/scientifica?</a:t>
            </a:r>
          </a:p>
          <a:p>
            <a:pPr>
              <a:buNone/>
            </a:pPr>
            <a:r>
              <a:rPr lang="it-IT" sz="2400" dirty="0" smtClean="0">
                <a:solidFill>
                  <a:srgbClr val="0000FF"/>
                </a:solidFill>
              </a:rPr>
              <a:t>              (non esiste molta letteratura in ambito KO)</a:t>
            </a:r>
          </a:p>
          <a:p>
            <a:pPr>
              <a:buNone/>
            </a:pPr>
            <a:endParaRPr lang="it-IT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i valori dei bibliotecari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33222" indent="-514350">
              <a:buNone/>
            </a:pPr>
            <a:r>
              <a:rPr lang="it-IT" sz="2000" b="1" dirty="0" smtClean="0"/>
              <a:t>      Riccardo Ridi ETICA BIBLIOTECARIA</a:t>
            </a:r>
          </a:p>
          <a:p>
            <a:pPr marL="633222" indent="-514350">
              <a:buNone/>
            </a:pPr>
            <a:r>
              <a:rPr lang="it-IT" sz="2000" b="1" dirty="0" smtClean="0"/>
              <a:t>      (Editrice Bibliografica, Ottobre 2011)</a:t>
            </a:r>
          </a:p>
          <a:p>
            <a:pPr marL="633222" indent="-514350">
              <a:buNone/>
            </a:pPr>
            <a:endParaRPr lang="it-IT" b="1" dirty="0" smtClean="0"/>
          </a:p>
          <a:p>
            <a:pPr marL="633222" indent="-514350">
              <a:buNone/>
            </a:pPr>
            <a:r>
              <a:rPr lang="it-IT" b="1" dirty="0" err="1" smtClean="0"/>
              <a:t>1</a:t>
            </a:r>
            <a:r>
              <a:rPr lang="it-IT" b="1" dirty="0" smtClean="0"/>
              <a:t>. Libertà intellettuale </a:t>
            </a:r>
          </a:p>
          <a:p>
            <a:pPr marL="633222" indent="-514350">
              <a:buNone/>
            </a:pPr>
            <a:r>
              <a:rPr lang="it-IT" b="1" dirty="0" err="1" smtClean="0"/>
              <a:t>2</a:t>
            </a:r>
            <a:r>
              <a:rPr lang="it-IT" b="1" dirty="0" smtClean="0"/>
              <a:t>. Diritto alla riservatezza</a:t>
            </a:r>
          </a:p>
          <a:p>
            <a:pPr marL="633222" indent="-514350">
              <a:buNone/>
            </a:pPr>
            <a:r>
              <a:rPr lang="it-IT" b="1" dirty="0" err="1" smtClean="0"/>
              <a:t>3</a:t>
            </a:r>
            <a:r>
              <a:rPr lang="it-IT" b="1" dirty="0" smtClean="0"/>
              <a:t>. Professionalità (e neutralità)</a:t>
            </a:r>
          </a:p>
          <a:p>
            <a:pPr marL="633222" indent="-514350">
              <a:buNone/>
            </a:pPr>
            <a:r>
              <a:rPr lang="it-IT" b="1" dirty="0" err="1" smtClean="0"/>
              <a:t>4</a:t>
            </a:r>
            <a:r>
              <a:rPr lang="it-IT" b="1" dirty="0" smtClean="0"/>
              <a:t>. Proprietà intellettuale</a:t>
            </a:r>
          </a:p>
          <a:p>
            <a:pPr marL="633222" indent="-514350">
              <a:buNone/>
            </a:pPr>
            <a:r>
              <a:rPr lang="it-IT" b="1" dirty="0" err="1" smtClean="0"/>
              <a:t>5</a:t>
            </a:r>
            <a:r>
              <a:rPr lang="it-IT" b="1" dirty="0" smtClean="0"/>
              <a:t>. Responsabilità sociale </a:t>
            </a:r>
          </a:p>
          <a:p>
            <a:endParaRPr lang="it-IT" dirty="0"/>
          </a:p>
        </p:txBody>
      </p:sp>
      <p:pic>
        <p:nvPicPr>
          <p:cNvPr id="4" name="Immagine 3" descr="bibl-etic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2050" y="1905000"/>
            <a:ext cx="2368550" cy="34028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i valori dei bibliotecari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33222" indent="-514350">
              <a:buNone/>
            </a:pPr>
            <a:r>
              <a:rPr lang="it-IT" sz="2000" b="1" dirty="0" smtClean="0"/>
              <a:t>      IFLA - CODE OF ETHICS FOR LIBRARIANS</a:t>
            </a:r>
          </a:p>
          <a:p>
            <a:pPr marL="633222" indent="-514350">
              <a:buNone/>
            </a:pPr>
            <a:r>
              <a:rPr lang="it-IT" sz="2000" b="1" dirty="0" smtClean="0"/>
              <a:t>         AND OTHER INFORMATION WORKERS</a:t>
            </a:r>
          </a:p>
          <a:p>
            <a:pPr marL="633222" indent="-514350">
              <a:buNone/>
            </a:pPr>
            <a:r>
              <a:rPr lang="it-IT" sz="2000" b="1" dirty="0" smtClean="0"/>
              <a:t>            </a:t>
            </a:r>
            <a:r>
              <a:rPr lang="it-IT" sz="2000" b="1" dirty="0" smtClean="0"/>
              <a:t>            (Helsinki, 12 Agosto 2012)</a:t>
            </a:r>
            <a:endParaRPr lang="it-IT" sz="2000" b="1" dirty="0" smtClean="0"/>
          </a:p>
          <a:p>
            <a:pPr marL="633222" indent="-514350">
              <a:buNone/>
            </a:pPr>
            <a:r>
              <a:rPr lang="it-IT" sz="1000" dirty="0" smtClean="0"/>
              <a:t>     </a:t>
            </a:r>
            <a:r>
              <a:rPr lang="it-IT" sz="1000" dirty="0" smtClean="0"/>
              <a:t> </a:t>
            </a:r>
            <a:r>
              <a:rPr lang="it-IT" sz="1000" dirty="0" smtClean="0"/>
              <a:t> </a:t>
            </a:r>
            <a:r>
              <a:rPr lang="it-IT" sz="1000" dirty="0" smtClean="0"/>
              <a:t>http</a:t>
            </a:r>
            <a:r>
              <a:rPr lang="it-IT" sz="1000" dirty="0" smtClean="0"/>
              <a:t>://www.ifla.org/en/news/</a:t>
            </a:r>
            <a:r>
              <a:rPr lang="it-IT" sz="1000" dirty="0" err="1" smtClean="0"/>
              <a:t>ifla-code-of-ethics-for-librarians-and-other-information-workers</a:t>
            </a:r>
            <a:endParaRPr lang="it-IT" sz="1000" dirty="0" smtClean="0"/>
          </a:p>
          <a:p>
            <a:pPr marL="633222" indent="-514350">
              <a:buNone/>
            </a:pPr>
            <a:endParaRPr lang="it-IT" b="1" dirty="0" smtClean="0"/>
          </a:p>
          <a:p>
            <a:pPr marL="633222" indent="-514350">
              <a:buNone/>
            </a:pPr>
            <a:r>
              <a:rPr lang="it-IT" sz="1800" dirty="0" smtClean="0"/>
              <a:t>   </a:t>
            </a:r>
            <a:r>
              <a:rPr lang="it-IT" sz="1800" dirty="0" err="1" smtClean="0"/>
              <a:t>1</a:t>
            </a:r>
            <a:r>
              <a:rPr lang="it-IT" sz="1800" dirty="0" smtClean="0"/>
              <a:t>. Access </a:t>
            </a:r>
            <a:r>
              <a:rPr lang="it-IT" sz="1800" dirty="0" err="1" smtClean="0"/>
              <a:t>to</a:t>
            </a:r>
            <a:r>
              <a:rPr lang="it-IT" sz="1800" dirty="0" smtClean="0"/>
              <a:t> information</a:t>
            </a:r>
          </a:p>
          <a:p>
            <a:pPr marL="633222" indent="-514350">
              <a:buNone/>
            </a:pPr>
            <a:r>
              <a:rPr lang="it-IT" sz="1800" dirty="0" smtClean="0"/>
              <a:t>   </a:t>
            </a:r>
            <a:r>
              <a:rPr lang="it-IT" sz="1800" dirty="0" err="1" smtClean="0"/>
              <a:t>2</a:t>
            </a:r>
            <a:r>
              <a:rPr lang="it-IT" sz="1800" dirty="0" smtClean="0"/>
              <a:t>. </a:t>
            </a:r>
            <a:r>
              <a:rPr lang="it-IT" sz="1800" dirty="0" err="1" smtClean="0"/>
              <a:t>Responsibilities</a:t>
            </a:r>
            <a:r>
              <a:rPr lang="it-IT" sz="1800" dirty="0" smtClean="0"/>
              <a:t> </a:t>
            </a:r>
            <a:r>
              <a:rPr lang="it-IT" sz="1800" dirty="0" err="1" smtClean="0"/>
              <a:t>towards</a:t>
            </a:r>
            <a:r>
              <a:rPr lang="it-IT" sz="1800" dirty="0" smtClean="0"/>
              <a:t> </a:t>
            </a:r>
            <a:r>
              <a:rPr lang="it-IT" sz="1800" dirty="0" err="1" smtClean="0"/>
              <a:t>individuals</a:t>
            </a:r>
            <a:r>
              <a:rPr lang="it-IT" sz="1800" dirty="0" smtClean="0"/>
              <a:t> and society</a:t>
            </a:r>
          </a:p>
          <a:p>
            <a:pPr marL="633222" indent="-514350">
              <a:buNone/>
            </a:pPr>
            <a:r>
              <a:rPr lang="it-IT" sz="1800" dirty="0" smtClean="0"/>
              <a:t>   </a:t>
            </a:r>
            <a:r>
              <a:rPr lang="it-IT" sz="1800" dirty="0" err="1" smtClean="0"/>
              <a:t>3</a:t>
            </a:r>
            <a:r>
              <a:rPr lang="it-IT" sz="1800" dirty="0" smtClean="0"/>
              <a:t>. Privacy, </a:t>
            </a:r>
            <a:r>
              <a:rPr lang="it-IT" sz="1800" dirty="0" err="1" smtClean="0"/>
              <a:t>secrecy</a:t>
            </a:r>
            <a:r>
              <a:rPr lang="it-IT" sz="1800" dirty="0" smtClean="0"/>
              <a:t> and </a:t>
            </a:r>
            <a:r>
              <a:rPr lang="it-IT" sz="1800" dirty="0" err="1" smtClean="0"/>
              <a:t>transparency</a:t>
            </a:r>
            <a:endParaRPr lang="it-IT" sz="1800" dirty="0" smtClean="0"/>
          </a:p>
          <a:p>
            <a:pPr marL="633222" indent="-514350">
              <a:buNone/>
            </a:pPr>
            <a:r>
              <a:rPr lang="it-IT" sz="1800" dirty="0" smtClean="0"/>
              <a:t>   </a:t>
            </a:r>
            <a:r>
              <a:rPr lang="it-IT" sz="1800" dirty="0" err="1" smtClean="0"/>
              <a:t>4</a:t>
            </a:r>
            <a:r>
              <a:rPr lang="it-IT" sz="1800" dirty="0" smtClean="0"/>
              <a:t>. Open </a:t>
            </a:r>
            <a:r>
              <a:rPr lang="it-IT" sz="1800" dirty="0" err="1" smtClean="0"/>
              <a:t>access</a:t>
            </a:r>
            <a:r>
              <a:rPr lang="it-IT" sz="1800" dirty="0" smtClean="0"/>
              <a:t> and </a:t>
            </a:r>
            <a:r>
              <a:rPr lang="it-IT" sz="1800" dirty="0" err="1" smtClean="0"/>
              <a:t>intellectual</a:t>
            </a:r>
            <a:r>
              <a:rPr lang="it-IT" sz="1800" dirty="0" smtClean="0"/>
              <a:t> </a:t>
            </a:r>
            <a:r>
              <a:rPr lang="it-IT" sz="1800" dirty="0" err="1" smtClean="0"/>
              <a:t>property</a:t>
            </a:r>
            <a:endParaRPr lang="it-IT" sz="1800" dirty="0" smtClean="0"/>
          </a:p>
          <a:p>
            <a:pPr marL="633222" indent="-514350">
              <a:buNone/>
            </a:pPr>
            <a:r>
              <a:rPr lang="it-IT" sz="1800" dirty="0" smtClean="0"/>
              <a:t>   </a:t>
            </a:r>
            <a:r>
              <a:rPr lang="it-IT" sz="1800" dirty="0" err="1" smtClean="0"/>
              <a:t>5</a:t>
            </a:r>
            <a:r>
              <a:rPr lang="it-IT" sz="1800" dirty="0" smtClean="0"/>
              <a:t>. </a:t>
            </a:r>
            <a:r>
              <a:rPr lang="it-IT" sz="1800" dirty="0" err="1" smtClean="0"/>
              <a:t>Neutrality</a:t>
            </a:r>
            <a:r>
              <a:rPr lang="it-IT" sz="1800" dirty="0" smtClean="0"/>
              <a:t>, personal </a:t>
            </a:r>
            <a:r>
              <a:rPr lang="it-IT" sz="1800" dirty="0" err="1" smtClean="0"/>
              <a:t>integrity</a:t>
            </a:r>
            <a:r>
              <a:rPr lang="it-IT" sz="1800" dirty="0" smtClean="0"/>
              <a:t> and </a:t>
            </a:r>
            <a:r>
              <a:rPr lang="it-IT" sz="1800" dirty="0" err="1" smtClean="0"/>
              <a:t>professional</a:t>
            </a:r>
            <a:r>
              <a:rPr lang="it-IT" sz="1800" dirty="0" smtClean="0"/>
              <a:t> </a:t>
            </a:r>
            <a:r>
              <a:rPr lang="it-IT" sz="1800" dirty="0" err="1" smtClean="0"/>
              <a:t>skills</a:t>
            </a:r>
            <a:endParaRPr lang="it-IT" sz="1800" dirty="0" smtClean="0"/>
          </a:p>
          <a:p>
            <a:pPr>
              <a:buNone/>
            </a:pPr>
            <a:r>
              <a:rPr lang="it-IT" sz="1800" dirty="0" smtClean="0"/>
              <a:t>   </a:t>
            </a:r>
            <a:r>
              <a:rPr lang="it-IT" sz="1800" dirty="0" err="1" smtClean="0"/>
              <a:t>6</a:t>
            </a:r>
            <a:r>
              <a:rPr lang="it-IT" sz="1800" dirty="0" smtClean="0"/>
              <a:t>. </a:t>
            </a:r>
            <a:r>
              <a:rPr lang="it-IT" sz="1800" dirty="0" err="1" smtClean="0"/>
              <a:t>Colleague</a:t>
            </a:r>
            <a:r>
              <a:rPr lang="it-IT" sz="1800" dirty="0" smtClean="0"/>
              <a:t> and </a:t>
            </a:r>
            <a:r>
              <a:rPr lang="it-IT" sz="1800" dirty="0" err="1" smtClean="0"/>
              <a:t>employer</a:t>
            </a:r>
            <a:r>
              <a:rPr lang="it-IT" sz="1800" dirty="0" smtClean="0"/>
              <a:t>/</a:t>
            </a:r>
            <a:r>
              <a:rPr lang="it-IT" sz="1800" dirty="0" err="1" smtClean="0"/>
              <a:t>employee</a:t>
            </a:r>
            <a:r>
              <a:rPr lang="it-IT" sz="1800" dirty="0" smtClean="0"/>
              <a:t> </a:t>
            </a:r>
            <a:r>
              <a:rPr lang="it-IT" sz="1800" dirty="0" err="1" smtClean="0"/>
              <a:t>relationship</a:t>
            </a:r>
            <a:endParaRPr lang="it-IT" sz="1800" dirty="0" smtClean="0"/>
          </a:p>
          <a:p>
            <a:pPr marL="633222" indent="-514350">
              <a:buNone/>
            </a:pPr>
            <a:r>
              <a:rPr lang="it-IT" b="1" dirty="0" smtClean="0"/>
              <a:t> </a:t>
            </a:r>
          </a:p>
          <a:p>
            <a:pPr marL="633222" indent="-514350">
              <a:buNone/>
            </a:pPr>
            <a:r>
              <a:rPr lang="it-IT" b="1" dirty="0" smtClean="0"/>
              <a:t>    </a:t>
            </a:r>
            <a:r>
              <a:rPr lang="it-IT" b="1" dirty="0" smtClean="0"/>
              <a:t> </a:t>
            </a:r>
            <a:endParaRPr lang="it-IT" sz="2000" b="1" dirty="0" smtClean="0"/>
          </a:p>
          <a:p>
            <a:pPr marL="633222" indent="-514350">
              <a:buNone/>
            </a:pPr>
            <a:r>
              <a:rPr lang="it-IT" sz="2000" b="1" dirty="0" smtClean="0"/>
              <a:t>    </a:t>
            </a:r>
          </a:p>
          <a:p>
            <a:endParaRPr lang="it-IT" dirty="0"/>
          </a:p>
        </p:txBody>
      </p:sp>
      <p:pic>
        <p:nvPicPr>
          <p:cNvPr id="6" name="Immagine 5" descr="logo-2012_frontpage_darkblu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400" y="4343400"/>
            <a:ext cx="2195963" cy="1834602"/>
          </a:xfrm>
          <a:prstGeom prst="rect">
            <a:avLst/>
          </a:prstGeom>
        </p:spPr>
      </p:pic>
      <p:pic>
        <p:nvPicPr>
          <p:cNvPr id="7" name="Immagine 6" descr="ifla-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8400" y="1775191"/>
            <a:ext cx="2195963" cy="23174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 smtClean="0">
                <a:solidFill>
                  <a:srgbClr val="FF0000"/>
                </a:solidFill>
              </a:rPr>
              <a:t>i valori della </a:t>
            </a:r>
            <a:r>
              <a:rPr lang="it-IT" sz="3600" dirty="0" err="1" smtClean="0">
                <a:solidFill>
                  <a:srgbClr val="FF0000"/>
                </a:solidFill>
              </a:rPr>
              <a:t>knowledge</a:t>
            </a:r>
            <a:r>
              <a:rPr lang="it-IT" sz="3600" dirty="0" smtClean="0">
                <a:solidFill>
                  <a:srgbClr val="FF0000"/>
                </a:solidFill>
              </a:rPr>
              <a:t> </a:t>
            </a:r>
            <a:r>
              <a:rPr lang="it-IT" sz="3600" dirty="0" err="1" smtClean="0">
                <a:solidFill>
                  <a:srgbClr val="FF0000"/>
                </a:solidFill>
              </a:rPr>
              <a:t>organization</a:t>
            </a:r>
            <a:endParaRPr lang="it-IT" sz="36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000" dirty="0" smtClean="0"/>
              <a:t>Riccardo Ridi, Valori per l’organizzazione dell’</a:t>
            </a:r>
          </a:p>
          <a:p>
            <a:pPr>
              <a:buNone/>
            </a:pPr>
            <a:r>
              <a:rPr lang="it-IT" sz="2000" dirty="0" smtClean="0"/>
              <a:t>           informazione, cap. </a:t>
            </a:r>
            <a:r>
              <a:rPr lang="it-IT" sz="2000" dirty="0" err="1" smtClean="0"/>
              <a:t>3</a:t>
            </a:r>
            <a:r>
              <a:rPr lang="it-IT" sz="2000" dirty="0" smtClean="0"/>
              <a:t> de IL MONDO DEI </a:t>
            </a:r>
          </a:p>
          <a:p>
            <a:pPr>
              <a:buNone/>
            </a:pPr>
            <a:r>
              <a:rPr lang="it-IT" sz="2000" dirty="0" smtClean="0"/>
              <a:t>           DOCUMENTI (Laterza, 2010), p. 49-84</a:t>
            </a:r>
          </a:p>
          <a:p>
            <a:pPr>
              <a:buNone/>
            </a:pPr>
            <a:r>
              <a:rPr lang="it-IT" sz="2000" dirty="0" smtClean="0"/>
              <a:t>          </a:t>
            </a:r>
            <a:r>
              <a:rPr lang="it-IT" sz="2000" dirty="0" smtClean="0">
                <a:solidFill>
                  <a:srgbClr val="FF0000"/>
                </a:solidFill>
              </a:rPr>
              <a:t>=&gt; 13 valori</a:t>
            </a:r>
          </a:p>
          <a:p>
            <a:pPr>
              <a:buNone/>
            </a:pPr>
            <a:endParaRPr lang="it-IT" sz="2000" dirty="0" smtClean="0"/>
          </a:p>
          <a:p>
            <a:pPr>
              <a:buNone/>
            </a:pPr>
            <a:endParaRPr lang="it-IT" sz="2000" dirty="0" smtClean="0"/>
          </a:p>
          <a:p>
            <a:pPr>
              <a:buNone/>
            </a:pPr>
            <a:endParaRPr lang="it-IT" sz="2000" dirty="0" smtClean="0"/>
          </a:p>
          <a:p>
            <a:pPr>
              <a:buNone/>
            </a:pPr>
            <a:endParaRPr lang="it-IT" sz="2000" dirty="0" smtClean="0"/>
          </a:p>
          <a:p>
            <a:pPr>
              <a:buNone/>
            </a:pPr>
            <a:r>
              <a:rPr lang="it-IT" sz="2000" dirty="0" smtClean="0"/>
              <a:t>Sheila </a:t>
            </a:r>
            <a:r>
              <a:rPr lang="it-IT" sz="2000" dirty="0" err="1" smtClean="0"/>
              <a:t>Bair</a:t>
            </a:r>
            <a:r>
              <a:rPr lang="it-IT" sz="2000" dirty="0" smtClean="0"/>
              <a:t>, </a:t>
            </a:r>
            <a:r>
              <a:rPr lang="it-IT" sz="2000" dirty="0" err="1" smtClean="0"/>
              <a:t>Toward</a:t>
            </a:r>
            <a:r>
              <a:rPr lang="it-IT" sz="2000" dirty="0" smtClean="0"/>
              <a:t> a code </a:t>
            </a:r>
            <a:r>
              <a:rPr lang="it-IT" sz="2000" dirty="0" err="1" smtClean="0"/>
              <a:t>of</a:t>
            </a:r>
            <a:r>
              <a:rPr lang="it-IT" sz="2000" dirty="0" smtClean="0"/>
              <a:t> </a:t>
            </a:r>
            <a:r>
              <a:rPr lang="it-IT" sz="2000" dirty="0" err="1" smtClean="0"/>
              <a:t>ethics</a:t>
            </a:r>
            <a:r>
              <a:rPr lang="it-IT" sz="2000" dirty="0" smtClean="0"/>
              <a:t> </a:t>
            </a:r>
            <a:r>
              <a:rPr lang="it-IT" sz="2000" dirty="0" err="1" smtClean="0"/>
              <a:t>for</a:t>
            </a:r>
            <a:r>
              <a:rPr lang="it-IT" sz="2000" dirty="0" smtClean="0"/>
              <a:t> </a:t>
            </a:r>
          </a:p>
          <a:p>
            <a:pPr>
              <a:buNone/>
            </a:pPr>
            <a:r>
              <a:rPr lang="it-IT" sz="2000" dirty="0" smtClean="0"/>
              <a:t>       </a:t>
            </a:r>
            <a:r>
              <a:rPr lang="it-IT" sz="2000" dirty="0" err="1" smtClean="0"/>
              <a:t>cataloging</a:t>
            </a:r>
            <a:r>
              <a:rPr lang="it-IT" sz="2000" dirty="0" smtClean="0"/>
              <a:t>, “</a:t>
            </a:r>
            <a:r>
              <a:rPr lang="it-IT" sz="2000" dirty="0" err="1" smtClean="0"/>
              <a:t>Technical</a:t>
            </a:r>
            <a:r>
              <a:rPr lang="it-IT" sz="2000" dirty="0" smtClean="0"/>
              <a:t> </a:t>
            </a:r>
            <a:r>
              <a:rPr lang="it-IT" sz="2000" dirty="0" err="1" smtClean="0"/>
              <a:t>services</a:t>
            </a:r>
            <a:r>
              <a:rPr lang="it-IT" sz="2000" dirty="0" smtClean="0"/>
              <a:t> </a:t>
            </a:r>
            <a:r>
              <a:rPr lang="it-IT" sz="2000" dirty="0" err="1" smtClean="0"/>
              <a:t>quarterly</a:t>
            </a:r>
            <a:r>
              <a:rPr lang="it-IT" sz="2000" dirty="0" smtClean="0"/>
              <a:t>”, </a:t>
            </a:r>
          </a:p>
          <a:p>
            <a:pPr>
              <a:buNone/>
            </a:pPr>
            <a:r>
              <a:rPr lang="it-IT" sz="2000" dirty="0" smtClean="0"/>
              <a:t>       23 (2005), n. </a:t>
            </a:r>
            <a:r>
              <a:rPr lang="it-IT" sz="2000" dirty="0" err="1" smtClean="0"/>
              <a:t>1</a:t>
            </a:r>
            <a:r>
              <a:rPr lang="it-IT" sz="2000" dirty="0" smtClean="0"/>
              <a:t>, p. 13-26</a:t>
            </a:r>
          </a:p>
          <a:p>
            <a:pPr>
              <a:buNone/>
            </a:pPr>
            <a:r>
              <a:rPr lang="it-IT" sz="2000" dirty="0" smtClean="0">
                <a:solidFill>
                  <a:srgbClr val="FF0000"/>
                </a:solidFill>
              </a:rPr>
              <a:t>       =&gt; 10 valori</a:t>
            </a:r>
            <a:endParaRPr lang="it-IT" sz="2000" dirty="0">
              <a:solidFill>
                <a:srgbClr val="FF0000"/>
              </a:solidFill>
            </a:endParaRPr>
          </a:p>
        </p:txBody>
      </p:sp>
      <p:pic>
        <p:nvPicPr>
          <p:cNvPr id="4" name="Immagine 3" descr="laterza-mond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775193"/>
            <a:ext cx="1417112" cy="2111008"/>
          </a:xfrm>
          <a:prstGeom prst="rect">
            <a:avLst/>
          </a:prstGeom>
        </p:spPr>
      </p:pic>
      <p:pic>
        <p:nvPicPr>
          <p:cNvPr id="5" name="Immagine 4" descr="wtsq20.v028.i04.cov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4141788"/>
            <a:ext cx="1397000" cy="1993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>
                <a:solidFill>
                  <a:srgbClr val="FF0000"/>
                </a:solidFill>
              </a:rPr>
              <a:t>1</a:t>
            </a:r>
            <a:r>
              <a:rPr lang="it-IT" dirty="0" smtClean="0">
                <a:solidFill>
                  <a:srgbClr val="FF0000"/>
                </a:solidFill>
              </a:rPr>
              <a:t>. libertà intellettuale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accessibilità </a:t>
            </a:r>
            <a:r>
              <a:rPr lang="it-IT" sz="1297" b="1" dirty="0" smtClean="0">
                <a:solidFill>
                  <a:srgbClr val="FF0000"/>
                </a:solidFill>
              </a:rPr>
              <a:t>(RR-1)</a:t>
            </a:r>
            <a:endParaRPr lang="it-IT" sz="1297" dirty="0" smtClean="0">
              <a:solidFill>
                <a:srgbClr val="FF0000"/>
              </a:solidFill>
            </a:endParaRPr>
          </a:p>
          <a:p>
            <a:r>
              <a:rPr lang="it-IT" b="1" dirty="0" smtClean="0">
                <a:solidFill>
                  <a:srgbClr val="FF0000"/>
                </a:solidFill>
              </a:rPr>
              <a:t>completezza </a:t>
            </a:r>
            <a:r>
              <a:rPr lang="it-IT" sz="1297" b="1" dirty="0" smtClean="0">
                <a:solidFill>
                  <a:srgbClr val="FF0000"/>
                </a:solidFill>
              </a:rPr>
              <a:t>(RR-5)</a:t>
            </a:r>
            <a:endParaRPr lang="it-IT" sz="1297" dirty="0" smtClean="0">
              <a:solidFill>
                <a:srgbClr val="FF0000"/>
              </a:solidFill>
            </a:endParaRPr>
          </a:p>
          <a:p>
            <a:r>
              <a:rPr lang="it-IT" b="1" dirty="0" smtClean="0">
                <a:solidFill>
                  <a:srgbClr val="FF0000"/>
                </a:solidFill>
              </a:rPr>
              <a:t>contestualizzazione </a:t>
            </a:r>
            <a:r>
              <a:rPr lang="it-IT" sz="1297" b="1" dirty="0" smtClean="0">
                <a:solidFill>
                  <a:srgbClr val="FF0000"/>
                </a:solidFill>
              </a:rPr>
              <a:t>(RR-7)</a:t>
            </a:r>
            <a:endParaRPr lang="it-IT" sz="1297" dirty="0" smtClean="0">
              <a:solidFill>
                <a:srgbClr val="FF0000"/>
              </a:solidFill>
            </a:endParaRPr>
          </a:p>
          <a:p>
            <a:r>
              <a:rPr lang="it-IT" b="1" dirty="0" smtClean="0">
                <a:solidFill>
                  <a:srgbClr val="FF0000"/>
                </a:solidFill>
              </a:rPr>
              <a:t>storicizzazione </a:t>
            </a:r>
            <a:r>
              <a:rPr lang="it-IT" sz="1297" b="1" dirty="0" smtClean="0">
                <a:solidFill>
                  <a:srgbClr val="FF0000"/>
                </a:solidFill>
              </a:rPr>
              <a:t>(RR-8)</a:t>
            </a:r>
            <a:endParaRPr lang="it-IT" sz="1297" dirty="0" smtClean="0">
              <a:solidFill>
                <a:srgbClr val="FF0000"/>
              </a:solidFill>
            </a:endParaRPr>
          </a:p>
          <a:p>
            <a:r>
              <a:rPr lang="it-IT" b="1" dirty="0" smtClean="0">
                <a:solidFill>
                  <a:srgbClr val="FF0000"/>
                </a:solidFill>
              </a:rPr>
              <a:t>libertà di scelta dei percorsi </a:t>
            </a:r>
            <a:r>
              <a:rPr lang="it-IT" sz="1297" b="1" dirty="0" smtClean="0">
                <a:solidFill>
                  <a:srgbClr val="FF0000"/>
                </a:solidFill>
              </a:rPr>
              <a:t>(RR-11)</a:t>
            </a:r>
            <a:endParaRPr lang="it-IT" sz="1297" dirty="0" smtClean="0">
              <a:solidFill>
                <a:srgbClr val="FF0000"/>
              </a:solidFill>
            </a:endParaRPr>
          </a:p>
          <a:p>
            <a:r>
              <a:rPr lang="it-IT" b="1" dirty="0" smtClean="0">
                <a:solidFill>
                  <a:srgbClr val="FF0000"/>
                </a:solidFill>
              </a:rPr>
              <a:t>interoperabilità </a:t>
            </a:r>
            <a:r>
              <a:rPr lang="it-IT" sz="1297" b="1" dirty="0" smtClean="0">
                <a:solidFill>
                  <a:srgbClr val="FF0000"/>
                </a:solidFill>
              </a:rPr>
              <a:t>(RR-12)  intesa come facilitazione dei percorsi</a:t>
            </a:r>
            <a:endParaRPr lang="it-IT" sz="1297" dirty="0" smtClean="0">
              <a:solidFill>
                <a:srgbClr val="FF0000"/>
              </a:solidFill>
            </a:endParaRPr>
          </a:p>
          <a:p>
            <a:r>
              <a:rPr lang="it-IT" b="1" dirty="0" smtClean="0">
                <a:solidFill>
                  <a:srgbClr val="FF0000"/>
                </a:solidFill>
              </a:rPr>
              <a:t>ipertestualità </a:t>
            </a:r>
            <a:r>
              <a:rPr lang="it-IT" sz="1297" b="1" dirty="0" smtClean="0">
                <a:solidFill>
                  <a:srgbClr val="FF0000"/>
                </a:solidFill>
              </a:rPr>
              <a:t>(RR-13)</a:t>
            </a:r>
            <a:endParaRPr lang="it-IT" sz="1297" dirty="0" smtClean="0">
              <a:solidFill>
                <a:srgbClr val="FF0000"/>
              </a:solidFill>
            </a:endParaRPr>
          </a:p>
          <a:p>
            <a:r>
              <a:rPr lang="it-IT" b="1" dirty="0" smtClean="0">
                <a:solidFill>
                  <a:srgbClr val="0000FF"/>
                </a:solidFill>
              </a:rPr>
              <a:t>libero accesso all'informazione </a:t>
            </a:r>
            <a:r>
              <a:rPr lang="it-IT" sz="1297" b="1" dirty="0" smtClean="0">
                <a:solidFill>
                  <a:srgbClr val="0000FF"/>
                </a:solidFill>
              </a:rPr>
              <a:t>(BS-1)</a:t>
            </a:r>
            <a:endParaRPr lang="it-IT" sz="1297" dirty="0" smtClean="0">
              <a:solidFill>
                <a:srgbClr val="0000FF"/>
              </a:solidFill>
            </a:endParaRPr>
          </a:p>
          <a:p>
            <a:r>
              <a:rPr lang="it-IT" b="1" dirty="0" smtClean="0">
                <a:solidFill>
                  <a:srgbClr val="0000FF"/>
                </a:solidFill>
              </a:rPr>
              <a:t>accuratezza</a:t>
            </a:r>
            <a:r>
              <a:rPr lang="it-IT" sz="1297" b="1" dirty="0" smtClean="0">
                <a:solidFill>
                  <a:srgbClr val="0000FF"/>
                </a:solidFill>
              </a:rPr>
              <a:t> indispensabile per il recupero dell'informazione (BS-2)</a:t>
            </a:r>
            <a:endParaRPr lang="it-IT" sz="1297" dirty="0" smtClean="0">
              <a:solidFill>
                <a:srgbClr val="0000FF"/>
              </a:solidFill>
            </a:endParaRPr>
          </a:p>
          <a:p>
            <a:r>
              <a:rPr lang="it-IT" b="1" dirty="0" smtClean="0">
                <a:solidFill>
                  <a:srgbClr val="0000FF"/>
                </a:solidFill>
              </a:rPr>
              <a:t>evitare ogni censura </a:t>
            </a:r>
            <a:r>
              <a:rPr lang="it-IT" sz="1297" b="1" dirty="0" smtClean="0">
                <a:solidFill>
                  <a:srgbClr val="0000FF"/>
                </a:solidFill>
              </a:rPr>
              <a:t>sia volontaria che involontaria (BS-3)</a:t>
            </a:r>
            <a:endParaRPr lang="it-IT" sz="1297" dirty="0" smtClean="0">
              <a:solidFill>
                <a:srgbClr val="0000FF"/>
              </a:solidFill>
            </a:endParaRP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>
                <a:solidFill>
                  <a:srgbClr val="FF0000"/>
                </a:solidFill>
              </a:rPr>
              <a:t>2</a:t>
            </a:r>
            <a:r>
              <a:rPr lang="it-IT" dirty="0" smtClean="0">
                <a:solidFill>
                  <a:srgbClr val="FF0000"/>
                </a:solidFill>
              </a:rPr>
              <a:t>. professionalità / neutralità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competenza </a:t>
            </a:r>
            <a:r>
              <a:rPr lang="it-IT" sz="1297" b="1" dirty="0" smtClean="0">
                <a:solidFill>
                  <a:srgbClr val="FF0000"/>
                </a:solidFill>
              </a:rPr>
              <a:t>(RR-2)</a:t>
            </a:r>
          </a:p>
          <a:p>
            <a:r>
              <a:rPr lang="it-IT" b="1" dirty="0" err="1" smtClean="0">
                <a:solidFill>
                  <a:srgbClr val="FF0000"/>
                </a:solidFill>
              </a:rPr>
              <a:t>terzietà</a:t>
            </a:r>
            <a:r>
              <a:rPr lang="it-IT" sz="1297" b="1" dirty="0" smtClean="0">
                <a:solidFill>
                  <a:srgbClr val="FF0000"/>
                </a:solidFill>
              </a:rPr>
              <a:t> (RR-3)</a:t>
            </a:r>
            <a:endParaRPr lang="it-IT" sz="1297" dirty="0" smtClean="0">
              <a:solidFill>
                <a:srgbClr val="FF0000"/>
              </a:solidFill>
            </a:endParaRPr>
          </a:p>
          <a:p>
            <a:r>
              <a:rPr lang="it-IT" b="1" dirty="0" smtClean="0">
                <a:solidFill>
                  <a:srgbClr val="FF0000"/>
                </a:solidFill>
              </a:rPr>
              <a:t>coerenza </a:t>
            </a:r>
            <a:r>
              <a:rPr lang="it-IT" sz="1297" b="1" dirty="0" smtClean="0">
                <a:solidFill>
                  <a:srgbClr val="FF0000"/>
                </a:solidFill>
              </a:rPr>
              <a:t>(RR-4)</a:t>
            </a:r>
            <a:endParaRPr lang="it-IT" sz="1297" dirty="0" smtClean="0">
              <a:solidFill>
                <a:srgbClr val="FF0000"/>
              </a:solidFill>
            </a:endParaRPr>
          </a:p>
          <a:p>
            <a:r>
              <a:rPr lang="it-IT" b="1" dirty="0" smtClean="0">
                <a:solidFill>
                  <a:srgbClr val="0000FF"/>
                </a:solidFill>
              </a:rPr>
              <a:t>onestà intellettuale </a:t>
            </a:r>
            <a:r>
              <a:rPr lang="it-IT" sz="1297" b="1" dirty="0" smtClean="0">
                <a:solidFill>
                  <a:srgbClr val="0000FF"/>
                </a:solidFill>
              </a:rPr>
              <a:t>(BS-4)</a:t>
            </a:r>
            <a:endParaRPr lang="it-IT" sz="1297" dirty="0" smtClean="0">
              <a:solidFill>
                <a:srgbClr val="0000FF"/>
              </a:solidFill>
            </a:endParaRPr>
          </a:p>
          <a:p>
            <a:r>
              <a:rPr lang="it-IT" b="1" dirty="0" smtClean="0">
                <a:solidFill>
                  <a:srgbClr val="0000FF"/>
                </a:solidFill>
              </a:rPr>
              <a:t>neutralità </a:t>
            </a:r>
            <a:r>
              <a:rPr lang="it-IT" sz="1297" b="1" dirty="0" smtClean="0">
                <a:solidFill>
                  <a:srgbClr val="0000FF"/>
                </a:solidFill>
              </a:rPr>
              <a:t>(BS-6)</a:t>
            </a:r>
            <a:endParaRPr lang="it-IT" sz="1297" dirty="0" smtClean="0">
              <a:solidFill>
                <a:srgbClr val="0000FF"/>
              </a:solidFill>
            </a:endParaRPr>
          </a:p>
          <a:p>
            <a:r>
              <a:rPr lang="it-IT" b="1" dirty="0" smtClean="0">
                <a:solidFill>
                  <a:srgbClr val="0000FF"/>
                </a:solidFill>
              </a:rPr>
              <a:t>rispetto degli standard </a:t>
            </a:r>
            <a:r>
              <a:rPr lang="it-IT" sz="1297" b="1" dirty="0" smtClean="0">
                <a:solidFill>
                  <a:srgbClr val="0000FF"/>
                </a:solidFill>
              </a:rPr>
              <a:t>(BS-7)</a:t>
            </a:r>
            <a:endParaRPr lang="it-IT" sz="1297" dirty="0" smtClean="0">
              <a:solidFill>
                <a:srgbClr val="0000FF"/>
              </a:solidFill>
            </a:endParaRPr>
          </a:p>
          <a:p>
            <a:r>
              <a:rPr lang="it-IT" b="1" dirty="0" smtClean="0">
                <a:solidFill>
                  <a:srgbClr val="0000FF"/>
                </a:solidFill>
              </a:rPr>
              <a:t>correzione degli errori </a:t>
            </a:r>
            <a:r>
              <a:rPr lang="it-IT" sz="1297" b="1" dirty="0" smtClean="0">
                <a:solidFill>
                  <a:srgbClr val="0000FF"/>
                </a:solidFill>
              </a:rPr>
              <a:t>(BS-8)</a:t>
            </a:r>
            <a:endParaRPr lang="it-IT" sz="1297" dirty="0" smtClean="0">
              <a:solidFill>
                <a:srgbClr val="0000FF"/>
              </a:solidFill>
            </a:endParaRPr>
          </a:p>
          <a:p>
            <a:r>
              <a:rPr lang="it-IT" b="1" dirty="0" smtClean="0">
                <a:solidFill>
                  <a:srgbClr val="0000FF"/>
                </a:solidFill>
              </a:rPr>
              <a:t>consapevolezza dei limiti delle             proprie capacità professionali </a:t>
            </a:r>
            <a:r>
              <a:rPr lang="it-IT" sz="1297" b="1" dirty="0" smtClean="0">
                <a:solidFill>
                  <a:srgbClr val="0000FF"/>
                </a:solidFill>
              </a:rPr>
              <a:t>(BS-9)</a:t>
            </a:r>
            <a:endParaRPr lang="it-IT" sz="1297" dirty="0" smtClean="0">
              <a:solidFill>
                <a:srgbClr val="0000FF"/>
              </a:solidFill>
            </a:endParaRPr>
          </a:p>
          <a:p>
            <a:r>
              <a:rPr lang="it-IT" b="1" dirty="0" smtClean="0">
                <a:solidFill>
                  <a:srgbClr val="0000FF"/>
                </a:solidFill>
              </a:rPr>
              <a:t>aggiornamento professionale </a:t>
            </a:r>
            <a:r>
              <a:rPr lang="it-IT" sz="1297" b="1" dirty="0" smtClean="0">
                <a:solidFill>
                  <a:srgbClr val="0000FF"/>
                </a:solidFill>
              </a:rPr>
              <a:t>(BS-10)</a:t>
            </a:r>
            <a:endParaRPr lang="it-IT" sz="1297" dirty="0" smtClean="0">
              <a:solidFill>
                <a:srgbClr val="0000FF"/>
              </a:solidFill>
            </a:endParaRP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>
                <a:solidFill>
                  <a:srgbClr val="FF0000"/>
                </a:solidFill>
              </a:rPr>
              <a:t>3</a:t>
            </a:r>
            <a:r>
              <a:rPr lang="it-IT" dirty="0" smtClean="0">
                <a:solidFill>
                  <a:srgbClr val="FF0000"/>
                </a:solidFill>
              </a:rPr>
              <a:t>. responsabilità sociale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utilità </a:t>
            </a:r>
            <a:r>
              <a:rPr lang="it-IT" sz="1200" b="1" dirty="0" smtClean="0">
                <a:solidFill>
                  <a:srgbClr val="FF0000"/>
                </a:solidFill>
              </a:rPr>
              <a:t>(RR-6)</a:t>
            </a:r>
            <a:endParaRPr lang="it-IT" sz="1200" dirty="0" smtClean="0">
              <a:solidFill>
                <a:srgbClr val="FF0000"/>
              </a:solidFill>
            </a:endParaRPr>
          </a:p>
          <a:p>
            <a:r>
              <a:rPr lang="it-IT" b="1" dirty="0" smtClean="0">
                <a:solidFill>
                  <a:srgbClr val="FF0000"/>
                </a:solidFill>
              </a:rPr>
              <a:t>sostenibilità </a:t>
            </a:r>
            <a:r>
              <a:rPr lang="it-IT" sz="1200" b="1" dirty="0" smtClean="0">
                <a:solidFill>
                  <a:srgbClr val="FF0000"/>
                </a:solidFill>
              </a:rPr>
              <a:t>(RR-9)</a:t>
            </a:r>
            <a:endParaRPr lang="it-IT" sz="1200" dirty="0" smtClean="0">
              <a:solidFill>
                <a:srgbClr val="FF0000"/>
              </a:solidFill>
            </a:endParaRPr>
          </a:p>
          <a:p>
            <a:r>
              <a:rPr lang="it-IT" b="1" dirty="0" smtClean="0">
                <a:solidFill>
                  <a:srgbClr val="FF0000"/>
                </a:solidFill>
              </a:rPr>
              <a:t>risparmio cognitivo </a:t>
            </a:r>
            <a:r>
              <a:rPr lang="it-IT" sz="1200" b="1" dirty="0" smtClean="0">
                <a:solidFill>
                  <a:srgbClr val="FF0000"/>
                </a:solidFill>
              </a:rPr>
              <a:t>(RR-10)</a:t>
            </a:r>
            <a:endParaRPr lang="it-IT" sz="1200" dirty="0" smtClean="0">
              <a:solidFill>
                <a:srgbClr val="FF0000"/>
              </a:solidFill>
            </a:endParaRPr>
          </a:p>
          <a:p>
            <a:r>
              <a:rPr lang="it-IT" b="1" dirty="0" smtClean="0">
                <a:solidFill>
                  <a:srgbClr val="FF0000"/>
                </a:solidFill>
              </a:rPr>
              <a:t>interoperabilità </a:t>
            </a:r>
            <a:r>
              <a:rPr lang="it-IT" sz="1200" b="1" cap="all" dirty="0" smtClean="0">
                <a:solidFill>
                  <a:srgbClr val="FF0000"/>
                </a:solidFill>
              </a:rPr>
              <a:t>(RR-12) </a:t>
            </a:r>
            <a:r>
              <a:rPr lang="it-IT" sz="1200" dirty="0" smtClean="0">
                <a:solidFill>
                  <a:srgbClr val="FF0000"/>
                </a:solidFill>
              </a:rPr>
              <a:t>intesa come </a:t>
            </a:r>
            <a:r>
              <a:rPr lang="it-IT" sz="1200" dirty="0" err="1" smtClean="0">
                <a:solidFill>
                  <a:srgbClr val="FF0000"/>
                </a:solidFill>
              </a:rPr>
              <a:t>non-duplicazione</a:t>
            </a:r>
            <a:endParaRPr lang="it-IT" sz="1200" dirty="0" smtClean="0">
              <a:solidFill>
                <a:srgbClr val="FF0000"/>
              </a:solidFill>
            </a:endParaRPr>
          </a:p>
          <a:p>
            <a:r>
              <a:rPr lang="it-IT" b="1" dirty="0" smtClean="0">
                <a:solidFill>
                  <a:srgbClr val="0000FF"/>
                </a:solidFill>
              </a:rPr>
              <a:t>assicurarsi che gli utenti trovino                     ciò che cercano </a:t>
            </a:r>
            <a:r>
              <a:rPr lang="it-IT" sz="1200" b="1" dirty="0" smtClean="0">
                <a:solidFill>
                  <a:srgbClr val="0000FF"/>
                </a:solidFill>
              </a:rPr>
              <a:t>(BS-2)</a:t>
            </a:r>
            <a:endParaRPr lang="it-IT" sz="1200" dirty="0" smtClean="0">
              <a:solidFill>
                <a:srgbClr val="0000FF"/>
              </a:solidFill>
            </a:endParaRPr>
          </a:p>
          <a:p>
            <a:r>
              <a:rPr lang="it-IT" b="1" dirty="0" smtClean="0">
                <a:solidFill>
                  <a:srgbClr val="0000FF"/>
                </a:solidFill>
              </a:rPr>
              <a:t>mantenere gli indici aggiornati                          e rispettosi delle specificità culturali </a:t>
            </a:r>
            <a:r>
              <a:rPr lang="it-IT" sz="1200" b="1" dirty="0" smtClean="0">
                <a:solidFill>
                  <a:srgbClr val="0000FF"/>
                </a:solidFill>
              </a:rPr>
              <a:t>(BS-5)</a:t>
            </a:r>
            <a:endParaRPr lang="it-IT" sz="1200" dirty="0" smtClean="0">
              <a:solidFill>
                <a:srgbClr val="0000FF"/>
              </a:solidFill>
            </a:endParaRPr>
          </a:p>
          <a:p>
            <a:endParaRPr lang="it-IT" sz="1297" dirty="0" smtClean="0">
              <a:solidFill>
                <a:srgbClr val="0000FF"/>
              </a:solidFill>
            </a:endParaRPr>
          </a:p>
          <a:p>
            <a:endParaRPr lang="it-IT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 err="1" smtClean="0">
                <a:solidFill>
                  <a:srgbClr val="FF0000"/>
                </a:solidFill>
              </a:rPr>
              <a:t>4</a:t>
            </a:r>
            <a:r>
              <a:rPr lang="it-IT" sz="3600" dirty="0" smtClean="0">
                <a:solidFill>
                  <a:srgbClr val="FF0000"/>
                </a:solidFill>
              </a:rPr>
              <a:t>. &amp; </a:t>
            </a:r>
            <a:r>
              <a:rPr lang="it-IT" sz="3600" dirty="0" err="1" smtClean="0">
                <a:solidFill>
                  <a:srgbClr val="FF0000"/>
                </a:solidFill>
              </a:rPr>
              <a:t>5</a:t>
            </a:r>
            <a:r>
              <a:rPr lang="it-IT" sz="3600" dirty="0" smtClean="0">
                <a:solidFill>
                  <a:srgbClr val="FF0000"/>
                </a:solidFill>
              </a:rPr>
              <a:t>. diritto alla riservatezza</a:t>
            </a:r>
            <a:br>
              <a:rPr lang="it-IT" sz="3600" dirty="0" smtClean="0">
                <a:solidFill>
                  <a:srgbClr val="FF0000"/>
                </a:solidFill>
              </a:rPr>
            </a:br>
            <a:r>
              <a:rPr lang="it-IT" sz="3600" dirty="0" smtClean="0">
                <a:solidFill>
                  <a:srgbClr val="FF0000"/>
                </a:solidFill>
              </a:rPr>
              <a:t>              &amp; proprietà intellettuale</a:t>
            </a:r>
            <a:endParaRPr lang="it-IT" sz="36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Scarsa rilevanza per gli indicizzatori tradizionali, che lavorano solo su documenti primari già comunque disponibili agli utenti e su indici non interattivi </a:t>
            </a:r>
          </a:p>
          <a:p>
            <a:endParaRPr lang="it-IT" dirty="0" smtClean="0"/>
          </a:p>
          <a:p>
            <a:r>
              <a:rPr lang="it-IT" dirty="0" smtClean="0"/>
              <a:t>Crescente rilevanza per architetti dell'informazione e webmaster operanti online, dove indicizzare può significare rendere davvero accessibili contenuti altrimenti quasi irreperibili e dove sempre più indici registrano dati relativi agli utenti per poterli consigliare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o">
  <a:themeElements>
    <a:clrScheme name="Mo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o">
      <a:maj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Modulo.thmx</Template>
  <TotalTime>312</TotalTime>
  <Words>665</Words>
  <Application>Microsoft PowerPoint per Mac</Application>
  <PresentationFormat>Presentazione su schermo (4:3)</PresentationFormat>
  <Paragraphs>97</Paragraphs>
  <Slides>10</Slides>
  <Notes>0</Notes>
  <HiddenSlides>0</HiddenSlides>
  <MMClips>0</MMClips>
  <ScaleCrop>false</ScaleCrop>
  <HeadingPairs>
    <vt:vector size="4" baseType="variant">
      <vt:variant>
        <vt:lpstr>Modello struttura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Modulo</vt:lpstr>
      <vt:lpstr>valori deontologici per l’organizzazione della conoscenza</vt:lpstr>
      <vt:lpstr>tecnica / deontologia (professionali)</vt:lpstr>
      <vt:lpstr>i valori dei bibliotecari</vt:lpstr>
      <vt:lpstr>i valori dei bibliotecari</vt:lpstr>
      <vt:lpstr>i valori della knowledge organization</vt:lpstr>
      <vt:lpstr>1. libertà intellettuale</vt:lpstr>
      <vt:lpstr>2. professionalità / neutralità</vt:lpstr>
      <vt:lpstr>3. responsabilità sociale</vt:lpstr>
      <vt:lpstr>4. &amp; 5. diritto alla riservatezza               &amp; proprietà intellettuale</vt:lpstr>
      <vt:lpstr>    Riccardo Ridi - Roma - 10 Settembre 2012</vt:lpstr>
    </vt:vector>
  </TitlesOfParts>
  <Company>Università Ca' Foscari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Riccardo Ridi</dc:creator>
  <cp:lastModifiedBy>Riccardo Ridi</cp:lastModifiedBy>
  <cp:revision>93</cp:revision>
  <dcterms:created xsi:type="dcterms:W3CDTF">2012-08-22T09:11:19Z</dcterms:created>
  <dcterms:modified xsi:type="dcterms:W3CDTF">2012-08-22T09:17:07Z</dcterms:modified>
</cp:coreProperties>
</file>