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7" r:id="rId12"/>
    <p:sldId id="267" r:id="rId13"/>
    <p:sldId id="268" r:id="rId14"/>
    <p:sldId id="269" r:id="rId15"/>
    <p:sldId id="270" r:id="rId16"/>
    <p:sldId id="271" r:id="rId17"/>
    <p:sldId id="272" r:id="rId18"/>
    <p:sldId id="266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webPr allowPng="1" organizeInFolders="0" useLongFilenames="0" imgSz="1024x768" encoding="macintosh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34597" autoAdjust="0"/>
    <p:restoredTop sz="86398" autoAdjust="0"/>
  </p:normalViewPr>
  <p:slideViewPr>
    <p:cSldViewPr snapToObjects="1">
      <p:cViewPr varScale="1">
        <p:scale>
          <a:sx n="142" d="100"/>
          <a:sy n="142" d="100"/>
        </p:scale>
        <p:origin x="-10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2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presProps" Target="presProps.xml"/><Relationship Id="rId31" Type="http://schemas.openxmlformats.org/officeDocument/2006/relationships/slide" Target="slides/slide30.xml"/><Relationship Id="rId34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3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tableStyles" Target="tableStyles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D017-C458-6642-A633-54999DA8B475}" type="datetimeFigureOut">
              <a:rPr lang="it-IT" smtClean="0"/>
              <a:pPr/>
              <a:t>12-09-2012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462A-205D-6246-B546-2E3D84EEE34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D017-C458-6642-A633-54999DA8B475}" type="datetimeFigureOut">
              <a:rPr lang="it-IT" smtClean="0"/>
              <a:pPr/>
              <a:t>12-09-2012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462A-205D-6246-B546-2E3D84EEE34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D017-C458-6642-A633-54999DA8B475}" type="datetimeFigureOut">
              <a:rPr lang="it-IT" smtClean="0"/>
              <a:pPr/>
              <a:t>12-09-2012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462A-205D-6246-B546-2E3D84EEE34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D017-C458-6642-A633-54999DA8B475}" type="datetimeFigureOut">
              <a:rPr lang="it-IT" smtClean="0"/>
              <a:pPr/>
              <a:t>12-09-2012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462A-205D-6246-B546-2E3D84EEE34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12-09-2012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‹n.›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D017-C458-6642-A633-54999DA8B475}" type="datetimeFigureOut">
              <a:rPr lang="it-IT" smtClean="0"/>
              <a:pPr/>
              <a:t>12-09-2012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462A-205D-6246-B546-2E3D84EEE34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D017-C458-6642-A633-54999DA8B475}" type="datetimeFigureOut">
              <a:rPr lang="it-IT" smtClean="0"/>
              <a:pPr/>
              <a:t>12-09-2012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462A-205D-6246-B546-2E3D84EEE34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D017-C458-6642-A633-54999DA8B475}" type="datetimeFigureOut">
              <a:rPr lang="it-IT" smtClean="0"/>
              <a:pPr/>
              <a:t>12-09-2012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462A-205D-6246-B546-2E3D84EEE34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D017-C458-6642-A633-54999DA8B475}" type="datetimeFigureOut">
              <a:rPr lang="it-IT" smtClean="0"/>
              <a:pPr/>
              <a:t>12-09-2012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462A-205D-6246-B546-2E3D84EEE34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D017-C458-6642-A633-54999DA8B475}" type="datetimeFigureOut">
              <a:rPr lang="it-IT" smtClean="0"/>
              <a:pPr/>
              <a:t>12-09-2012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462A-205D-6246-B546-2E3D84EEE34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2" name="Rettango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AB0D017-C458-6642-A633-54999DA8B475}" type="datetimeFigureOut">
              <a:rPr lang="it-IT" smtClean="0"/>
              <a:pPr/>
              <a:t>12-09-2012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3FA462A-205D-6246-B546-2E3D84EEE34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8AB0D017-C458-6642-A633-54999DA8B475}" type="datetimeFigureOut">
              <a:rPr lang="it-IT" smtClean="0"/>
              <a:pPr/>
              <a:t>12-09-2012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13FA462A-205D-6246-B546-2E3D84EEE340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unllib.unl.edu/LPP/ridi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hyperlink" Target="http://www.burioni.it/forum/ridi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idi@unive.it" TargetMode="External"/><Relationship Id="rId3" Type="http://schemas.openxmlformats.org/officeDocument/2006/relationships/hyperlink" Target="http://lettere2.unive.it/rid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8077200" cy="1676400"/>
          </a:xfrm>
        </p:spPr>
        <p:txBody>
          <a:bodyPr>
            <a:normAutofit/>
          </a:bodyPr>
          <a:lstStyle/>
          <a:p>
            <a:r>
              <a:rPr lang="it-IT" dirty="0" smtClean="0"/>
              <a:t>      THE  (DIGITAL)  LIBRARY </a:t>
            </a:r>
            <a:br>
              <a:rPr lang="it-IT" dirty="0" smtClean="0"/>
            </a:br>
            <a:r>
              <a:rPr lang="it-IT" dirty="0" smtClean="0"/>
              <a:t>               AS  HYPERTEXT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5410200"/>
            <a:ext cx="7772400" cy="1447800"/>
          </a:xfrm>
        </p:spPr>
        <p:txBody>
          <a:bodyPr>
            <a:normAutofit fontScale="40000" lnSpcReduction="20000"/>
          </a:bodyPr>
          <a:lstStyle/>
          <a:p>
            <a:r>
              <a:rPr lang="it-IT" dirty="0" smtClean="0"/>
              <a:t>                           </a:t>
            </a:r>
          </a:p>
          <a:p>
            <a:endParaRPr lang="it-IT" dirty="0" smtClean="0"/>
          </a:p>
          <a:p>
            <a:r>
              <a:rPr lang="it-IT" smtClean="0"/>
              <a:t>                                                                                                                     </a:t>
            </a:r>
            <a:r>
              <a:rPr lang="it-IT" sz="5053" smtClean="0"/>
              <a:t>Riccardo Ridi - Università </a:t>
            </a:r>
            <a:r>
              <a:rPr lang="it-IT" sz="5053" dirty="0" smtClean="0"/>
              <a:t>Ca’ Foscari</a:t>
            </a:r>
            <a:r>
              <a:rPr lang="it-IT" sz="5053" smtClean="0"/>
              <a:t>, Venezia</a:t>
            </a:r>
          </a:p>
          <a:p>
            <a:r>
              <a:rPr lang="it-IT" sz="5053" dirty="0" smtClean="0"/>
              <a:t>                                                </a:t>
            </a:r>
          </a:p>
          <a:p>
            <a:r>
              <a:rPr lang="it-IT" sz="5053" dirty="0" smtClean="0"/>
              <a:t>                                               31. ADLUG </a:t>
            </a:r>
            <a:r>
              <a:rPr lang="it-IT" sz="5053" dirty="0" err="1" smtClean="0"/>
              <a:t>annual</a:t>
            </a:r>
            <a:r>
              <a:rPr lang="it-IT" sz="5053" dirty="0" smtClean="0"/>
              <a:t> meeting</a:t>
            </a:r>
          </a:p>
          <a:p>
            <a:endParaRPr lang="it-IT" sz="5053" dirty="0" smtClean="0"/>
          </a:p>
          <a:p>
            <a:r>
              <a:rPr lang="it-IT" sz="5053" dirty="0" smtClean="0"/>
              <a:t>                                             Firenze  -  21 Settembre 2012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libraries</a:t>
            </a:r>
            <a:r>
              <a:rPr lang="it-IT" dirty="0" smtClean="0"/>
              <a:t> deal </a:t>
            </a:r>
            <a:r>
              <a:rPr lang="it-IT" dirty="0" err="1" smtClean="0"/>
              <a:t>with</a:t>
            </a:r>
            <a:r>
              <a:rPr lang="it-IT" dirty="0" smtClean="0"/>
              <a:t>...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selecting</a:t>
            </a:r>
          </a:p>
          <a:p>
            <a:r>
              <a:rPr lang="en-GB" dirty="0" smtClean="0"/>
              <a:t>acquiring</a:t>
            </a:r>
          </a:p>
          <a:p>
            <a:r>
              <a:rPr lang="en-GB" dirty="0" smtClean="0"/>
              <a:t>organizing</a:t>
            </a:r>
          </a:p>
          <a:p>
            <a:r>
              <a:rPr lang="en-GB" dirty="0" smtClean="0"/>
              <a:t>indexing</a:t>
            </a:r>
          </a:p>
          <a:p>
            <a:r>
              <a:rPr lang="en-GB" dirty="0" smtClean="0"/>
              <a:t>managing</a:t>
            </a:r>
          </a:p>
          <a:p>
            <a:r>
              <a:rPr lang="en-GB" dirty="0" smtClean="0"/>
              <a:t>preserving</a:t>
            </a:r>
          </a:p>
          <a:p>
            <a:r>
              <a:rPr lang="it-IT" dirty="0" err="1" smtClean="0"/>
              <a:t>v</a:t>
            </a:r>
            <a:r>
              <a:rPr lang="en-GB" dirty="0" err="1" smtClean="0"/>
              <a:t>alorising</a:t>
            </a:r>
            <a:endParaRPr lang="en-GB" dirty="0" smtClean="0"/>
          </a:p>
          <a:p>
            <a:r>
              <a:rPr lang="en-GB" dirty="0" smtClean="0"/>
              <a:t>making enjoying</a:t>
            </a:r>
            <a:r>
              <a:rPr lang="it-IT" dirty="0" err="1" smtClean="0"/>
              <a:t>……</a:t>
            </a:r>
            <a:r>
              <a:rPr lang="it-IT" dirty="0" smtClean="0"/>
              <a:t>..     </a:t>
            </a:r>
            <a:r>
              <a:rPr lang="en-GB" dirty="0" smtClean="0"/>
              <a:t> documents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libraries</a:t>
            </a:r>
            <a:r>
              <a:rPr lang="it-IT" dirty="0" smtClean="0"/>
              <a:t> </a:t>
            </a:r>
            <a:r>
              <a:rPr lang="it-IT" dirty="0" err="1" smtClean="0"/>
              <a:t>are…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big and </a:t>
            </a:r>
            <a:r>
              <a:rPr lang="it-IT" dirty="0" err="1" smtClean="0"/>
              <a:t>articulated</a:t>
            </a:r>
            <a:r>
              <a:rPr lang="it-IT" dirty="0" smtClean="0"/>
              <a:t> </a:t>
            </a:r>
            <a:r>
              <a:rPr lang="it-IT" dirty="0" err="1" smtClean="0"/>
              <a:t>collections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documents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enriched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mega/meta/</a:t>
            </a:r>
            <a:r>
              <a:rPr lang="it-IT" dirty="0" err="1" smtClean="0"/>
              <a:t>macro-documents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1</a:t>
            </a:r>
            <a:r>
              <a:rPr lang="it-IT" dirty="0" smtClean="0"/>
              <a:t>: </a:t>
            </a:r>
            <a:r>
              <a:rPr lang="it-IT" dirty="0" err="1" smtClean="0"/>
              <a:t>libraries</a:t>
            </a:r>
            <a:r>
              <a:rPr lang="it-IT" dirty="0" smtClean="0"/>
              <a:t> are </a:t>
            </a:r>
            <a:r>
              <a:rPr lang="it-IT" dirty="0" err="1" smtClean="0"/>
              <a:t>granular…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…</a:t>
            </a:r>
            <a:r>
              <a:rPr lang="it-IT" dirty="0" smtClean="0"/>
              <a:t> </a:t>
            </a:r>
            <a:r>
              <a:rPr lang="en-GB" dirty="0" smtClean="0"/>
              <a:t>because they contain different typologies of autonomous documents: books, journals, databases, CDs and DVDs, bibliographies, catalogues, directories</a:t>
            </a:r>
            <a:r>
              <a:rPr lang="it-IT" dirty="0" err="1" smtClean="0"/>
              <a:t>…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2</a:t>
            </a:r>
            <a:r>
              <a:rPr lang="it-IT" dirty="0" smtClean="0"/>
              <a:t>: </a:t>
            </a:r>
            <a:r>
              <a:rPr lang="it-IT" dirty="0" err="1" smtClean="0"/>
              <a:t>libraries</a:t>
            </a:r>
            <a:r>
              <a:rPr lang="it-IT" dirty="0" smtClean="0"/>
              <a:t> are </a:t>
            </a:r>
            <a:r>
              <a:rPr lang="it-IT" dirty="0" err="1" smtClean="0"/>
              <a:t>multilinear…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…</a:t>
            </a:r>
            <a:r>
              <a:rPr lang="it-IT" dirty="0" smtClean="0"/>
              <a:t> </a:t>
            </a:r>
            <a:r>
              <a:rPr lang="en-GB" dirty="0" smtClean="0"/>
              <a:t>because it is possible to move among these documents following a plurality of paths, some of which are recommended by bibliographers and librarians and others are created autonomously by users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3a: </a:t>
            </a:r>
            <a:r>
              <a:rPr lang="it-IT" dirty="0" err="1" smtClean="0"/>
              <a:t>libraries</a:t>
            </a:r>
            <a:r>
              <a:rPr lang="it-IT" dirty="0" smtClean="0"/>
              <a:t> are </a:t>
            </a:r>
            <a:r>
              <a:rPr lang="it-IT" dirty="0" err="1" smtClean="0"/>
              <a:t>multimedia…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err="1" smtClean="0"/>
              <a:t>…</a:t>
            </a:r>
            <a:r>
              <a:rPr lang="it-IT" dirty="0" smtClean="0"/>
              <a:t> </a:t>
            </a:r>
            <a:r>
              <a:rPr lang="en-GB" dirty="0" smtClean="0"/>
              <a:t>because their documents </a:t>
            </a:r>
          </a:p>
          <a:p>
            <a:pPr>
              <a:buNone/>
            </a:pPr>
            <a:r>
              <a:rPr lang="en-GB" dirty="0" smtClean="0"/>
              <a:t>     belong to different media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3b: </a:t>
            </a:r>
            <a:r>
              <a:rPr lang="it-IT" dirty="0" err="1" smtClean="0"/>
              <a:t>libraries</a:t>
            </a:r>
            <a:r>
              <a:rPr lang="it-IT" dirty="0" smtClean="0"/>
              <a:t> are </a:t>
            </a:r>
            <a:r>
              <a:rPr lang="it-IT" dirty="0" err="1" smtClean="0"/>
              <a:t>hypermedia…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it-IT" dirty="0" err="1" smtClean="0"/>
              <a:t>…</a:t>
            </a:r>
            <a:r>
              <a:rPr lang="it-IT" dirty="0" smtClean="0"/>
              <a:t> </a:t>
            </a:r>
            <a:r>
              <a:rPr lang="en-GB" dirty="0" smtClean="0"/>
              <a:t>because a part of the tools for browsing, orientation and finding used in libraries is based on spatiality and on iconic interfaces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4</a:t>
            </a:r>
            <a:r>
              <a:rPr lang="it-IT" dirty="0" smtClean="0"/>
              <a:t>: </a:t>
            </a:r>
            <a:r>
              <a:rPr lang="it-IT" dirty="0" err="1" smtClean="0"/>
              <a:t>libraries</a:t>
            </a:r>
            <a:r>
              <a:rPr lang="it-IT" dirty="0" smtClean="0"/>
              <a:t> are </a:t>
            </a:r>
            <a:r>
              <a:rPr lang="it-IT" dirty="0" err="1" smtClean="0"/>
              <a:t>integrable…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it-IT" dirty="0" err="1" smtClean="0"/>
              <a:t>…</a:t>
            </a:r>
            <a:r>
              <a:rPr lang="it-IT" dirty="0" smtClean="0"/>
              <a:t> </a:t>
            </a:r>
            <a:r>
              <a:rPr lang="en-GB" dirty="0" smtClean="0"/>
              <a:t>because they are involved in a process of continuous expansion and replacement, </a:t>
            </a:r>
          </a:p>
          <a:p>
            <a:pPr lvl="0">
              <a:buNone/>
            </a:pPr>
            <a:r>
              <a:rPr lang="en-GB" dirty="0" smtClean="0"/>
              <a:t>    both on the document and the users front</a:t>
            </a:r>
            <a:r>
              <a:rPr lang="it-IT" dirty="0" smtClean="0"/>
              <a:t>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5</a:t>
            </a:r>
            <a:r>
              <a:rPr lang="it-IT" dirty="0" smtClean="0"/>
              <a:t>: </a:t>
            </a:r>
            <a:r>
              <a:rPr lang="it-IT" dirty="0" err="1" smtClean="0"/>
              <a:t>libraries</a:t>
            </a:r>
            <a:r>
              <a:rPr lang="it-IT" dirty="0" smtClean="0"/>
              <a:t> are </a:t>
            </a:r>
            <a:r>
              <a:rPr lang="it-IT" dirty="0" err="1" smtClean="0"/>
              <a:t>interactive…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it-IT" dirty="0" err="1" smtClean="0"/>
              <a:t>…</a:t>
            </a:r>
            <a:r>
              <a:rPr lang="it-IT" dirty="0" smtClean="0"/>
              <a:t> </a:t>
            </a:r>
            <a:r>
              <a:rPr lang="en-GB" dirty="0" smtClean="0"/>
              <a:t>because their tools for browsing, orientation and finding (and the retrieved documents themselves) are customizable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libraries</a:t>
            </a:r>
            <a:r>
              <a:rPr lang="it-IT" dirty="0" smtClean="0"/>
              <a:t> are </a:t>
            </a:r>
            <a:r>
              <a:rPr lang="it-IT" dirty="0" err="1" smtClean="0"/>
              <a:t>hypertextual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are…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None/>
            </a:pPr>
            <a:r>
              <a:rPr lang="it-IT" dirty="0" err="1" smtClean="0"/>
              <a:t>1</a:t>
            </a:r>
            <a:r>
              <a:rPr lang="it-IT" dirty="0" smtClean="0"/>
              <a:t>) granular</a:t>
            </a:r>
          </a:p>
          <a:p>
            <a:pPr>
              <a:buNone/>
            </a:pPr>
            <a:r>
              <a:rPr lang="it-IT" dirty="0" err="1" smtClean="0"/>
              <a:t>2</a:t>
            </a:r>
            <a:r>
              <a:rPr lang="it-IT" dirty="0" smtClean="0"/>
              <a:t>) </a:t>
            </a:r>
            <a:r>
              <a:rPr lang="it-IT" dirty="0" err="1" smtClean="0"/>
              <a:t>multilinear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3a) multimedia</a:t>
            </a:r>
          </a:p>
          <a:p>
            <a:pPr>
              <a:buNone/>
            </a:pPr>
            <a:r>
              <a:rPr lang="it-IT" dirty="0" smtClean="0"/>
              <a:t>3b) </a:t>
            </a:r>
            <a:r>
              <a:rPr lang="it-IT" dirty="0" err="1" smtClean="0"/>
              <a:t>hypermedia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4</a:t>
            </a:r>
            <a:r>
              <a:rPr lang="it-IT" dirty="0" smtClean="0"/>
              <a:t>) </a:t>
            </a:r>
            <a:r>
              <a:rPr lang="it-IT" dirty="0" err="1" smtClean="0"/>
              <a:t>integrable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5</a:t>
            </a:r>
            <a:r>
              <a:rPr lang="it-IT" dirty="0" smtClean="0"/>
              <a:t>) </a:t>
            </a:r>
            <a:r>
              <a:rPr lang="it-IT" dirty="0" err="1" smtClean="0"/>
              <a:t>interactive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digital</a:t>
            </a:r>
            <a:r>
              <a:rPr lang="it-IT" dirty="0" smtClean="0"/>
              <a:t> </a:t>
            </a:r>
            <a:r>
              <a:rPr lang="it-IT" dirty="0" err="1" smtClean="0"/>
              <a:t>libraries</a:t>
            </a:r>
            <a:r>
              <a:rPr lang="it-IT" dirty="0" smtClean="0"/>
              <a:t> are more </a:t>
            </a:r>
            <a:r>
              <a:rPr lang="it-IT" dirty="0" err="1" smtClean="0"/>
              <a:t>hypertextual</a:t>
            </a:r>
            <a:r>
              <a:rPr lang="it-IT" dirty="0" smtClean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primary digital documents are </a:t>
            </a:r>
            <a:r>
              <a:rPr lang="en-GB" u="sng" dirty="0" smtClean="0"/>
              <a:t>often</a:t>
            </a:r>
            <a:r>
              <a:rPr lang="en-GB" dirty="0" smtClean="0"/>
              <a:t> more </a:t>
            </a:r>
            <a:r>
              <a:rPr lang="en-GB" dirty="0" err="1" smtClean="0"/>
              <a:t>hypertextual</a:t>
            </a:r>
            <a:r>
              <a:rPr lang="en-GB" dirty="0" smtClean="0"/>
              <a:t> than traditional ones </a:t>
            </a:r>
          </a:p>
          <a:p>
            <a:endParaRPr lang="en-GB" dirty="0" smtClean="0"/>
          </a:p>
          <a:p>
            <a:r>
              <a:rPr lang="en-GB" dirty="0" smtClean="0"/>
              <a:t>digital directories and indexes are </a:t>
            </a:r>
            <a:r>
              <a:rPr lang="en-GB" u="sng" dirty="0" smtClean="0"/>
              <a:t>almost always</a:t>
            </a:r>
            <a:r>
              <a:rPr lang="en-GB" dirty="0" smtClean="0"/>
              <a:t> more </a:t>
            </a:r>
            <a:r>
              <a:rPr lang="en-GB" dirty="0" err="1" smtClean="0"/>
              <a:t>hypertextual</a:t>
            </a:r>
            <a:r>
              <a:rPr lang="en-GB" dirty="0" smtClean="0"/>
              <a:t> than traditional ones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abstract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None/>
            </a:pPr>
            <a:r>
              <a:rPr lang="it-IT" dirty="0" err="1" smtClean="0"/>
              <a:t>1</a:t>
            </a:r>
            <a:r>
              <a:rPr lang="it-IT" dirty="0" smtClean="0"/>
              <a:t>) </a:t>
            </a:r>
            <a:r>
              <a:rPr lang="it-IT" dirty="0" err="1" smtClean="0"/>
              <a:t>hypertext</a:t>
            </a:r>
            <a:r>
              <a:rPr lang="it-IT" dirty="0" smtClean="0"/>
              <a:t> = </a:t>
            </a:r>
            <a:r>
              <a:rPr lang="it-IT" dirty="0" err="1" smtClean="0"/>
              <a:t>document</a:t>
            </a:r>
            <a:endParaRPr lang="it-IT" dirty="0" smtClean="0"/>
          </a:p>
          <a:p>
            <a:pPr marL="633222" indent="-514350">
              <a:buAutoNum type="arabicParenR"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2</a:t>
            </a:r>
            <a:r>
              <a:rPr lang="it-IT" dirty="0" smtClean="0"/>
              <a:t>) </a:t>
            </a:r>
            <a:r>
              <a:rPr lang="it-IT" dirty="0" err="1" smtClean="0"/>
              <a:t>library</a:t>
            </a:r>
            <a:r>
              <a:rPr lang="it-IT" dirty="0" smtClean="0"/>
              <a:t> = </a:t>
            </a:r>
            <a:r>
              <a:rPr lang="it-IT" dirty="0" err="1" smtClean="0"/>
              <a:t>hypertext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3</a:t>
            </a:r>
            <a:r>
              <a:rPr lang="it-IT" dirty="0" smtClean="0"/>
              <a:t>) </a:t>
            </a:r>
            <a:r>
              <a:rPr lang="it-IT" dirty="0" err="1" smtClean="0"/>
              <a:t>5</a:t>
            </a:r>
            <a:r>
              <a:rPr lang="it-IT" dirty="0" smtClean="0"/>
              <a:t> </a:t>
            </a:r>
            <a:r>
              <a:rPr lang="it-IT" dirty="0" err="1" smtClean="0"/>
              <a:t>laws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hypertextual</a:t>
            </a:r>
            <a:r>
              <a:rPr lang="it-IT" dirty="0" smtClean="0"/>
              <a:t> </a:t>
            </a:r>
            <a:r>
              <a:rPr lang="it-IT" dirty="0" err="1" smtClean="0"/>
              <a:t>library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4</a:t>
            </a:r>
            <a:r>
              <a:rPr lang="it-IT" dirty="0" smtClean="0"/>
              <a:t>) 25 </a:t>
            </a:r>
            <a:r>
              <a:rPr lang="it-IT" dirty="0" err="1" smtClean="0"/>
              <a:t>theses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(</a:t>
            </a:r>
            <a:r>
              <a:rPr lang="it-IT" dirty="0" err="1" smtClean="0"/>
              <a:t>hypertextual</a:t>
            </a:r>
            <a:r>
              <a:rPr lang="it-IT" dirty="0" smtClean="0"/>
              <a:t>) </a:t>
            </a:r>
            <a:r>
              <a:rPr lang="it-IT" dirty="0" err="1" smtClean="0"/>
              <a:t>libraries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libraries</a:t>
            </a:r>
            <a:r>
              <a:rPr lang="it-IT" dirty="0" smtClean="0"/>
              <a:t> are </a:t>
            </a:r>
            <a:r>
              <a:rPr lang="it-IT" dirty="0" err="1" smtClean="0"/>
              <a:t>hypertexts…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u="sng" dirty="0" err="1" smtClean="0"/>
              <a:t>descriptive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view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u="sng" dirty="0" smtClean="0"/>
              <a:t>normative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view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library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network </a:t>
            </a:r>
            <a:r>
              <a:rPr lang="it-IT" dirty="0" err="1" smtClean="0"/>
              <a:t>whose…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nodes</a:t>
            </a:r>
            <a:r>
              <a:rPr lang="it-IT" dirty="0" smtClean="0"/>
              <a:t> </a:t>
            </a:r>
            <a:r>
              <a:rPr lang="en-GB" dirty="0" smtClean="0"/>
              <a:t>= documents and people </a:t>
            </a:r>
          </a:p>
          <a:p>
            <a:pPr>
              <a:buNone/>
            </a:pPr>
            <a:r>
              <a:rPr lang="en-GB" dirty="0" smtClean="0"/>
              <a:t>                     (users, staff, suppliers, stakeholders) </a:t>
            </a:r>
          </a:p>
          <a:p>
            <a:endParaRPr lang="en-GB" dirty="0" smtClean="0"/>
          </a:p>
          <a:p>
            <a:r>
              <a:rPr lang="en-GB" dirty="0" smtClean="0"/>
              <a:t>links = services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Ranganathan’s</a:t>
            </a:r>
            <a:r>
              <a:rPr lang="it-IT" dirty="0" smtClean="0"/>
              <a:t> </a:t>
            </a:r>
            <a:r>
              <a:rPr lang="it-IT" dirty="0" err="1" smtClean="0"/>
              <a:t>5</a:t>
            </a:r>
            <a:r>
              <a:rPr lang="it-IT" dirty="0" smtClean="0"/>
              <a:t> </a:t>
            </a:r>
            <a:r>
              <a:rPr lang="it-IT" dirty="0" err="1" smtClean="0"/>
              <a:t>laws</a:t>
            </a:r>
            <a:r>
              <a:rPr lang="it-IT" dirty="0" smtClean="0"/>
              <a:t> (1931):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lvl="0" indent="-514350">
              <a:buFont typeface="+mj-lt"/>
              <a:buAutoNum type="arabicParenR"/>
            </a:pPr>
            <a:r>
              <a:rPr lang="en-GB" dirty="0" smtClean="0"/>
              <a:t>Books are for use</a:t>
            </a:r>
            <a:endParaRPr lang="it-IT" dirty="0" smtClean="0"/>
          </a:p>
          <a:p>
            <a:pPr marL="633222" lvl="0" indent="-514350">
              <a:buFont typeface="+mj-lt"/>
              <a:buAutoNum type="arabicParenR"/>
            </a:pPr>
            <a:r>
              <a:rPr lang="en-GB" dirty="0" smtClean="0"/>
              <a:t>Every reader his book</a:t>
            </a:r>
            <a:endParaRPr lang="it-IT" dirty="0" smtClean="0"/>
          </a:p>
          <a:p>
            <a:pPr marL="633222" lvl="0" indent="-514350">
              <a:buFont typeface="+mj-lt"/>
              <a:buAutoNum type="arabicParenR"/>
            </a:pPr>
            <a:r>
              <a:rPr lang="en-GB" dirty="0" smtClean="0"/>
              <a:t>Every book its reader</a:t>
            </a:r>
            <a:endParaRPr lang="it-IT" dirty="0" smtClean="0"/>
          </a:p>
          <a:p>
            <a:pPr marL="633222" lvl="0" indent="-514350">
              <a:buFont typeface="+mj-lt"/>
              <a:buAutoNum type="arabicParenR"/>
            </a:pPr>
            <a:r>
              <a:rPr lang="en-GB" dirty="0" smtClean="0"/>
              <a:t>Save the time of the reader</a:t>
            </a:r>
            <a:endParaRPr lang="it-IT" dirty="0" smtClean="0"/>
          </a:p>
          <a:p>
            <a:pPr marL="633222" lvl="0" indent="-514350">
              <a:buFont typeface="+mj-lt"/>
              <a:buAutoNum type="arabicParenR"/>
            </a:pPr>
            <a:r>
              <a:rPr lang="en-GB" dirty="0" smtClean="0"/>
              <a:t>Library is a growing organism</a:t>
            </a:r>
          </a:p>
          <a:p>
            <a:pPr marL="633222" lvl="0" indent="-514350">
              <a:buFont typeface="+mj-lt"/>
              <a:buAutoNum type="arabicParenR"/>
            </a:pPr>
            <a:endParaRPr lang="en-GB" dirty="0" smtClean="0"/>
          </a:p>
          <a:p>
            <a:pPr marL="633222" indent="-514350">
              <a:buNone/>
            </a:pPr>
            <a:r>
              <a:rPr lang="it-IT" dirty="0" smtClean="0"/>
              <a:t>      </a:t>
            </a:r>
            <a:r>
              <a:rPr lang="it-IT" sz="1600" dirty="0" smtClean="0"/>
              <a:t>S. R. </a:t>
            </a:r>
            <a:r>
              <a:rPr lang="it-IT" sz="1600" dirty="0" err="1" smtClean="0"/>
              <a:t>Ranganathan</a:t>
            </a:r>
            <a:r>
              <a:rPr lang="it-IT" sz="1600" dirty="0" smtClean="0"/>
              <a:t>, </a:t>
            </a:r>
            <a:r>
              <a:rPr lang="it-IT" sz="1600" i="1" dirty="0" smtClean="0"/>
              <a:t>The </a:t>
            </a:r>
            <a:r>
              <a:rPr lang="it-IT" sz="1600" i="1" dirty="0" err="1" smtClean="0"/>
              <a:t>five</a:t>
            </a:r>
            <a:r>
              <a:rPr lang="it-IT" sz="1600" i="1" dirty="0" smtClean="0"/>
              <a:t> </a:t>
            </a:r>
            <a:r>
              <a:rPr lang="it-IT" sz="1600" i="1" dirty="0" err="1" smtClean="0"/>
              <a:t>laws</a:t>
            </a:r>
            <a:r>
              <a:rPr lang="it-IT" sz="1600" i="1" dirty="0" smtClean="0"/>
              <a:t> </a:t>
            </a:r>
            <a:r>
              <a:rPr lang="it-IT" sz="1600" i="1" dirty="0" err="1" smtClean="0"/>
              <a:t>of</a:t>
            </a:r>
            <a:r>
              <a:rPr lang="it-IT" sz="1600" i="1" dirty="0" smtClean="0"/>
              <a:t> </a:t>
            </a:r>
            <a:r>
              <a:rPr lang="it-IT" sz="1600" i="1" dirty="0" err="1" smtClean="0"/>
              <a:t>library</a:t>
            </a:r>
            <a:r>
              <a:rPr lang="it-IT" sz="1600" i="1" dirty="0" smtClean="0"/>
              <a:t> </a:t>
            </a:r>
            <a:r>
              <a:rPr lang="it-IT" sz="1600" i="1" dirty="0" err="1" smtClean="0"/>
              <a:t>sciences</a:t>
            </a:r>
            <a:r>
              <a:rPr lang="it-IT" sz="1600" dirty="0" smtClean="0"/>
              <a:t>, </a:t>
            </a:r>
          </a:p>
          <a:p>
            <a:pPr marL="633222" indent="-514350">
              <a:buNone/>
            </a:pPr>
            <a:r>
              <a:rPr lang="it-IT" sz="1600" dirty="0" smtClean="0"/>
              <a:t>                              Madras </a:t>
            </a:r>
            <a:r>
              <a:rPr lang="it-IT" sz="1600" dirty="0" err="1" smtClean="0"/>
              <a:t>Library</a:t>
            </a:r>
            <a:r>
              <a:rPr lang="it-IT" sz="1600" dirty="0" smtClean="0"/>
              <a:t> </a:t>
            </a:r>
            <a:r>
              <a:rPr lang="it-IT" sz="1600" dirty="0" err="1" smtClean="0"/>
              <a:t>Association</a:t>
            </a:r>
            <a:r>
              <a:rPr lang="it-IT" sz="1600" dirty="0" smtClean="0"/>
              <a:t>, 1931 </a:t>
            </a:r>
          </a:p>
          <a:p>
            <a:endParaRPr lang="it-IT" dirty="0"/>
          </a:p>
        </p:txBody>
      </p:sp>
      <p:pic>
        <p:nvPicPr>
          <p:cNvPr id="4" name="Immagine 3" descr="ranganathan5law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1775191"/>
            <a:ext cx="1739109" cy="2339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5</a:t>
            </a:r>
            <a:r>
              <a:rPr lang="it-IT" dirty="0" smtClean="0"/>
              <a:t> </a:t>
            </a:r>
            <a:r>
              <a:rPr lang="it-IT" dirty="0" err="1" smtClean="0"/>
              <a:t>laws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br>
              <a:rPr lang="it-IT" dirty="0" smtClean="0"/>
            </a:br>
            <a:r>
              <a:rPr lang="it-IT" dirty="0" err="1" smtClean="0"/>
              <a:t>hypertextual</a:t>
            </a:r>
            <a:r>
              <a:rPr lang="it-IT" dirty="0" smtClean="0"/>
              <a:t> </a:t>
            </a:r>
            <a:r>
              <a:rPr lang="it-IT" dirty="0" err="1" smtClean="0"/>
              <a:t>library</a:t>
            </a:r>
            <a:r>
              <a:rPr lang="it-IT" dirty="0" smtClean="0"/>
              <a:t> (2007):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arenR"/>
            </a:pPr>
            <a:r>
              <a:rPr lang="it-IT" dirty="0" err="1" smtClean="0"/>
              <a:t>Nodes</a:t>
            </a:r>
            <a:r>
              <a:rPr lang="it-IT" dirty="0" smtClean="0"/>
              <a:t> are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reading</a:t>
            </a:r>
            <a:r>
              <a:rPr lang="it-IT" dirty="0" smtClean="0"/>
              <a:t>,                               </a:t>
            </a:r>
            <a:r>
              <a:rPr lang="it-IT" dirty="0" err="1" smtClean="0"/>
              <a:t>passing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and </a:t>
            </a:r>
            <a:r>
              <a:rPr lang="it-IT" dirty="0" err="1" smtClean="0"/>
              <a:t>writing</a:t>
            </a:r>
            <a:r>
              <a:rPr lang="it-IT" dirty="0" smtClean="0"/>
              <a:t> </a:t>
            </a:r>
          </a:p>
          <a:p>
            <a:pPr marL="633222" indent="-514350">
              <a:buFont typeface="+mj-lt"/>
              <a:buAutoNum type="arabicParenR"/>
            </a:pPr>
            <a:r>
              <a:rPr lang="it-IT" dirty="0" err="1" smtClean="0"/>
              <a:t>Every</a:t>
            </a:r>
            <a:r>
              <a:rPr lang="it-IT" dirty="0" smtClean="0"/>
              <a:t> </a:t>
            </a:r>
            <a:r>
              <a:rPr lang="it-IT" dirty="0" err="1" smtClean="0"/>
              <a:t>user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/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path</a:t>
            </a:r>
            <a:r>
              <a:rPr lang="it-IT" dirty="0" smtClean="0"/>
              <a:t> </a:t>
            </a:r>
          </a:p>
          <a:p>
            <a:pPr marL="633222" indent="-514350">
              <a:buFont typeface="+mj-lt"/>
              <a:buAutoNum type="arabicParenR"/>
            </a:pPr>
            <a:r>
              <a:rPr lang="it-IT" dirty="0" err="1" smtClean="0"/>
              <a:t>Every</a:t>
            </a:r>
            <a:r>
              <a:rPr lang="it-IT" dirty="0" smtClean="0"/>
              <a:t> </a:t>
            </a:r>
            <a:r>
              <a:rPr lang="it-IT" dirty="0" err="1" smtClean="0"/>
              <a:t>path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user</a:t>
            </a:r>
            <a:endParaRPr lang="it-IT" dirty="0" smtClean="0"/>
          </a:p>
          <a:p>
            <a:pPr marL="633222" indent="-514350">
              <a:buFont typeface="+mj-lt"/>
              <a:buAutoNum type="arabicParenR"/>
            </a:pPr>
            <a:r>
              <a:rPr lang="it-IT" dirty="0" smtClean="0"/>
              <a:t>Create more </a:t>
            </a:r>
            <a:r>
              <a:rPr lang="it-IT" dirty="0" err="1" smtClean="0"/>
              <a:t>direct</a:t>
            </a:r>
            <a:r>
              <a:rPr lang="it-IT" dirty="0" smtClean="0"/>
              <a:t> </a:t>
            </a:r>
            <a:r>
              <a:rPr lang="it-IT" dirty="0" err="1" smtClean="0"/>
              <a:t>links</a:t>
            </a:r>
            <a:r>
              <a:rPr lang="it-IT" dirty="0" smtClean="0"/>
              <a:t> </a:t>
            </a:r>
          </a:p>
          <a:p>
            <a:pPr marL="633222" indent="-514350">
              <a:buFont typeface="+mj-lt"/>
              <a:buAutoNum type="arabicParenR"/>
            </a:pPr>
            <a:r>
              <a:rPr lang="it-IT" dirty="0" smtClean="0"/>
              <a:t>The </a:t>
            </a:r>
            <a:r>
              <a:rPr lang="it-IT" dirty="0" err="1" smtClean="0"/>
              <a:t>library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growing</a:t>
            </a:r>
            <a:r>
              <a:rPr lang="it-IT" dirty="0" smtClean="0"/>
              <a:t> </a:t>
            </a:r>
            <a:r>
              <a:rPr lang="it-IT" dirty="0" err="1" smtClean="0"/>
              <a:t>hypertext</a:t>
            </a:r>
            <a:endParaRPr lang="it-IT" dirty="0" smtClean="0"/>
          </a:p>
          <a:p>
            <a:pPr marL="633222" indent="-514350">
              <a:buNone/>
            </a:pPr>
            <a:endParaRPr lang="it-IT" dirty="0" smtClean="0"/>
          </a:p>
          <a:p>
            <a:pPr marL="633222" indent="-514350">
              <a:buNone/>
            </a:pPr>
            <a:r>
              <a:rPr lang="it-IT" sz="1600" dirty="0" smtClean="0"/>
              <a:t>                        Riccardo Ridi, </a:t>
            </a:r>
            <a:r>
              <a:rPr lang="it-IT" sz="1600" i="1" dirty="0" smtClean="0"/>
              <a:t>La biblioteca come ipertesto</a:t>
            </a:r>
            <a:r>
              <a:rPr lang="it-IT" sz="1600" dirty="0" smtClean="0"/>
              <a:t>, </a:t>
            </a:r>
          </a:p>
          <a:p>
            <a:pPr marL="633222" indent="-514350">
              <a:buNone/>
            </a:pPr>
            <a:r>
              <a:rPr lang="it-IT" sz="1600" dirty="0" smtClean="0"/>
              <a:t>                                       Editrice Bibliografica, 2007 </a:t>
            </a:r>
            <a:endParaRPr lang="it-IT" sz="1600" dirty="0"/>
          </a:p>
        </p:txBody>
      </p:sp>
      <p:pic>
        <p:nvPicPr>
          <p:cNvPr id="5" name="Immagine 4" descr="97888707566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775191"/>
            <a:ext cx="1591170" cy="2339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1</a:t>
            </a:r>
            <a:r>
              <a:rPr lang="it-IT" dirty="0" smtClean="0"/>
              <a:t>) </a:t>
            </a:r>
            <a:r>
              <a:rPr lang="it-IT" dirty="0" err="1" smtClean="0"/>
              <a:t>Nodes</a:t>
            </a:r>
            <a:r>
              <a:rPr lang="it-IT" dirty="0" smtClean="0"/>
              <a:t> are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reading</a:t>
            </a:r>
            <a:r>
              <a:rPr lang="it-IT" dirty="0" smtClean="0"/>
              <a:t>, </a:t>
            </a:r>
            <a:br>
              <a:rPr lang="it-IT" dirty="0" smtClean="0"/>
            </a:br>
            <a:r>
              <a:rPr lang="it-IT" dirty="0" smtClean="0"/>
              <a:t>     </a:t>
            </a:r>
            <a:r>
              <a:rPr lang="it-IT" dirty="0" err="1" smtClean="0"/>
              <a:t>passing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and </a:t>
            </a:r>
            <a:r>
              <a:rPr lang="it-IT" dirty="0" err="1" smtClean="0"/>
              <a:t>writing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it-IT" sz="2162" dirty="0" err="1" smtClean="0"/>
              <a:t>Every</a:t>
            </a:r>
            <a:r>
              <a:rPr lang="it-IT" sz="2162" dirty="0" smtClean="0"/>
              <a:t> </a:t>
            </a:r>
            <a:r>
              <a:rPr lang="it-IT" sz="2162" dirty="0" err="1" smtClean="0"/>
              <a:t>document</a:t>
            </a:r>
            <a:r>
              <a:rPr lang="it-IT" sz="2162" dirty="0" smtClean="0"/>
              <a:t> </a:t>
            </a:r>
            <a:r>
              <a:rPr lang="it-IT" sz="2162" dirty="0" err="1" smtClean="0"/>
              <a:t>that</a:t>
            </a:r>
            <a:r>
              <a:rPr lang="it-IT" sz="2162" dirty="0" smtClean="0"/>
              <a:t> </a:t>
            </a:r>
            <a:r>
              <a:rPr lang="it-IT" sz="2162" dirty="0" err="1" smtClean="0"/>
              <a:t>acts</a:t>
            </a:r>
            <a:r>
              <a:rPr lang="it-IT" sz="2162" dirty="0" smtClean="0"/>
              <a:t> </a:t>
            </a:r>
            <a:r>
              <a:rPr lang="it-IT" sz="2162" dirty="0" err="1" smtClean="0"/>
              <a:t>as</a:t>
            </a:r>
            <a:r>
              <a:rPr lang="it-IT" sz="2162" dirty="0" smtClean="0"/>
              <a:t> a </a:t>
            </a:r>
            <a:r>
              <a:rPr lang="it-IT" sz="2162" dirty="0" err="1" smtClean="0"/>
              <a:t>node</a:t>
            </a:r>
            <a:r>
              <a:rPr lang="it-IT" sz="2162" dirty="0" smtClean="0"/>
              <a:t> in a </a:t>
            </a:r>
            <a:r>
              <a:rPr lang="it-IT" sz="2162" dirty="0" err="1" smtClean="0"/>
              <a:t>hypertext</a:t>
            </a:r>
            <a:r>
              <a:rPr lang="it-IT" sz="2162" dirty="0" smtClean="0"/>
              <a:t> - </a:t>
            </a:r>
            <a:r>
              <a:rPr lang="it-IT" sz="2162" dirty="0" err="1" smtClean="0"/>
              <a:t>as</a:t>
            </a:r>
            <a:r>
              <a:rPr lang="it-IT" sz="2162" dirty="0" smtClean="0"/>
              <a:t> a </a:t>
            </a:r>
            <a:r>
              <a:rPr lang="it-IT" sz="2162" dirty="0" err="1" smtClean="0"/>
              <a:t>document</a:t>
            </a:r>
            <a:r>
              <a:rPr lang="it-IT" sz="2162" dirty="0" smtClean="0"/>
              <a:t> - </a:t>
            </a:r>
            <a:r>
              <a:rPr lang="it-IT" sz="2162" dirty="0" err="1" smtClean="0"/>
              <a:t>is</a:t>
            </a:r>
            <a:r>
              <a:rPr lang="it-IT" sz="2162" dirty="0" smtClean="0"/>
              <a:t> </a:t>
            </a:r>
            <a:r>
              <a:rPr lang="it-IT" sz="2162" dirty="0" err="1" smtClean="0"/>
              <a:t>born</a:t>
            </a:r>
            <a:r>
              <a:rPr lang="it-IT" sz="2162" dirty="0" smtClean="0"/>
              <a:t> </a:t>
            </a:r>
            <a:r>
              <a:rPr lang="it-IT" sz="2162" dirty="0" err="1" smtClean="0"/>
              <a:t>with</a:t>
            </a:r>
            <a:r>
              <a:rPr lang="it-IT" sz="2162" dirty="0" smtClean="0"/>
              <a:t> the </a:t>
            </a:r>
            <a:r>
              <a:rPr lang="it-IT" sz="2162" dirty="0" err="1" smtClean="0"/>
              <a:t>aim</a:t>
            </a:r>
            <a:r>
              <a:rPr lang="it-IT" sz="2162" dirty="0" smtClean="0"/>
              <a:t> </a:t>
            </a:r>
            <a:r>
              <a:rPr lang="it-IT" sz="2162" dirty="0" err="1" smtClean="0"/>
              <a:t>of</a:t>
            </a:r>
            <a:r>
              <a:rPr lang="it-IT" sz="2162" dirty="0" smtClean="0"/>
              <a:t> </a:t>
            </a:r>
            <a:r>
              <a:rPr lang="it-IT" sz="2162" dirty="0" err="1" smtClean="0"/>
              <a:t>being</a:t>
            </a:r>
            <a:r>
              <a:rPr lang="it-IT" sz="2162" dirty="0" smtClean="0"/>
              <a:t> </a:t>
            </a:r>
            <a:r>
              <a:rPr lang="it-IT" sz="2162" dirty="0" err="1" smtClean="0"/>
              <a:t>used</a:t>
            </a:r>
            <a:r>
              <a:rPr lang="it-IT" sz="2162" dirty="0" smtClean="0"/>
              <a:t> </a:t>
            </a:r>
            <a:r>
              <a:rPr lang="it-IT" sz="2162" dirty="0" err="1" smtClean="0"/>
              <a:t>by</a:t>
            </a:r>
            <a:r>
              <a:rPr lang="it-IT" sz="2162" dirty="0" smtClean="0"/>
              <a:t> at </a:t>
            </a:r>
            <a:r>
              <a:rPr lang="it-IT" sz="2162" dirty="0" err="1" smtClean="0"/>
              <a:t>least</a:t>
            </a:r>
            <a:r>
              <a:rPr lang="it-IT" sz="2162" dirty="0" smtClean="0"/>
              <a:t> </a:t>
            </a:r>
            <a:r>
              <a:rPr lang="it-IT" sz="2162" dirty="0" err="1" smtClean="0"/>
              <a:t>one</a:t>
            </a:r>
            <a:r>
              <a:rPr lang="it-IT" sz="2162" dirty="0" smtClean="0"/>
              <a:t> </a:t>
            </a:r>
            <a:r>
              <a:rPr lang="it-IT" sz="2162" dirty="0" err="1" smtClean="0"/>
              <a:t>person</a:t>
            </a:r>
            <a:r>
              <a:rPr lang="it-IT" sz="2162" dirty="0" smtClean="0"/>
              <a:t> </a:t>
            </a:r>
            <a:r>
              <a:rPr lang="it-IT" sz="2162" dirty="0" err="1" smtClean="0"/>
              <a:t>who</a:t>
            </a:r>
            <a:r>
              <a:rPr lang="it-IT" sz="2162" dirty="0" smtClean="0"/>
              <a:t> </a:t>
            </a:r>
            <a:r>
              <a:rPr lang="it-IT" sz="2162" dirty="0" err="1" smtClean="0"/>
              <a:t>decodes</a:t>
            </a:r>
            <a:r>
              <a:rPr lang="it-IT" sz="2162" dirty="0" smtClean="0"/>
              <a:t> </a:t>
            </a:r>
            <a:r>
              <a:rPr lang="it-IT" sz="2162" dirty="0" err="1" smtClean="0"/>
              <a:t>its</a:t>
            </a:r>
            <a:r>
              <a:rPr lang="it-IT" sz="2162" dirty="0" smtClean="0"/>
              <a:t> </a:t>
            </a:r>
            <a:r>
              <a:rPr lang="it-IT" sz="2162" dirty="0" err="1" smtClean="0"/>
              <a:t>content</a:t>
            </a:r>
            <a:r>
              <a:rPr lang="it-IT" sz="2162" dirty="0" smtClean="0"/>
              <a:t>. </a:t>
            </a:r>
          </a:p>
          <a:p>
            <a:pPr>
              <a:buFont typeface="Arial"/>
              <a:buChar char="•"/>
            </a:pPr>
            <a:endParaRPr lang="it-IT" sz="2162" dirty="0" smtClean="0"/>
          </a:p>
          <a:p>
            <a:pPr>
              <a:buFont typeface="Arial"/>
              <a:buChar char="•"/>
            </a:pPr>
            <a:r>
              <a:rPr lang="it-IT" sz="2162" dirty="0" err="1" smtClean="0"/>
              <a:t>Moreover</a:t>
            </a:r>
            <a:r>
              <a:rPr lang="it-IT" sz="2162" dirty="0" smtClean="0"/>
              <a:t>, </a:t>
            </a:r>
            <a:r>
              <a:rPr lang="it-IT" sz="2162" dirty="0" err="1" smtClean="0"/>
              <a:t>as</a:t>
            </a:r>
            <a:r>
              <a:rPr lang="it-IT" sz="2162" dirty="0" smtClean="0"/>
              <a:t> a </a:t>
            </a:r>
            <a:r>
              <a:rPr lang="it-IT" sz="2162" dirty="0" err="1" smtClean="0"/>
              <a:t>node</a:t>
            </a:r>
            <a:r>
              <a:rPr lang="it-IT" sz="2162" dirty="0" smtClean="0"/>
              <a:t> </a:t>
            </a:r>
            <a:r>
              <a:rPr lang="it-IT" sz="2162" dirty="0" err="1" smtClean="0"/>
              <a:t>of</a:t>
            </a:r>
            <a:r>
              <a:rPr lang="it-IT" sz="2162" dirty="0" smtClean="0"/>
              <a:t> a </a:t>
            </a:r>
            <a:r>
              <a:rPr lang="it-IT" sz="2162" dirty="0" err="1" smtClean="0"/>
              <a:t>hypertext</a:t>
            </a:r>
            <a:r>
              <a:rPr lang="it-IT" sz="2162" dirty="0" smtClean="0"/>
              <a:t>, </a:t>
            </a:r>
            <a:r>
              <a:rPr lang="it-IT" sz="2162" dirty="0" err="1" smtClean="0"/>
              <a:t>it</a:t>
            </a:r>
            <a:r>
              <a:rPr lang="it-IT" sz="2162" dirty="0" smtClean="0"/>
              <a:t> </a:t>
            </a:r>
            <a:r>
              <a:rPr lang="it-IT" sz="2162" dirty="0" err="1" smtClean="0"/>
              <a:t>is</a:t>
            </a:r>
            <a:r>
              <a:rPr lang="it-IT" sz="2162" dirty="0" smtClean="0"/>
              <a:t> </a:t>
            </a:r>
            <a:r>
              <a:rPr lang="it-IT" sz="2162" dirty="0" err="1" smtClean="0"/>
              <a:t>also</a:t>
            </a:r>
            <a:r>
              <a:rPr lang="it-IT" sz="2162" dirty="0" smtClean="0"/>
              <a:t> the </a:t>
            </a:r>
            <a:r>
              <a:rPr lang="it-IT" sz="2162" dirty="0" err="1" smtClean="0"/>
              <a:t>place</a:t>
            </a:r>
            <a:r>
              <a:rPr lang="it-IT" sz="2162" dirty="0" smtClean="0"/>
              <a:t> </a:t>
            </a:r>
            <a:r>
              <a:rPr lang="it-IT" sz="2162" dirty="0" err="1" smtClean="0"/>
              <a:t>where</a:t>
            </a:r>
            <a:r>
              <a:rPr lang="it-IT" sz="2162" dirty="0" smtClean="0"/>
              <a:t> the </a:t>
            </a:r>
            <a:r>
              <a:rPr lang="it-IT" sz="2162" dirty="0" err="1" smtClean="0"/>
              <a:t>reader</a:t>
            </a:r>
            <a:r>
              <a:rPr lang="it-IT" sz="2162" dirty="0" smtClean="0"/>
              <a:t> can </a:t>
            </a:r>
            <a:r>
              <a:rPr lang="it-IT" sz="2162" dirty="0" err="1" smtClean="0"/>
              <a:t>choose</a:t>
            </a:r>
            <a:r>
              <a:rPr lang="it-IT" sz="2162" dirty="0" smtClean="0"/>
              <a:t> a </a:t>
            </a:r>
            <a:r>
              <a:rPr lang="it-IT" sz="2162" dirty="0" err="1" smtClean="0"/>
              <a:t>path</a:t>
            </a:r>
            <a:r>
              <a:rPr lang="it-IT" sz="2162" dirty="0" smtClean="0"/>
              <a:t> </a:t>
            </a:r>
            <a:r>
              <a:rPr lang="it-IT" sz="2162" dirty="0" err="1" smtClean="0"/>
              <a:t>towards</a:t>
            </a:r>
            <a:r>
              <a:rPr lang="it-IT" sz="2162" dirty="0" smtClean="0"/>
              <a:t> </a:t>
            </a:r>
            <a:r>
              <a:rPr lang="it-IT" sz="2162" dirty="0" err="1" smtClean="0"/>
              <a:t>other</a:t>
            </a:r>
            <a:r>
              <a:rPr lang="it-IT" sz="2162" dirty="0" smtClean="0"/>
              <a:t> </a:t>
            </a:r>
            <a:r>
              <a:rPr lang="it-IT" sz="2162" dirty="0" err="1" smtClean="0"/>
              <a:t>nodes</a:t>
            </a:r>
            <a:r>
              <a:rPr lang="it-IT" sz="2162" dirty="0" smtClean="0"/>
              <a:t>. </a:t>
            </a:r>
          </a:p>
          <a:p>
            <a:pPr>
              <a:buFont typeface="Arial"/>
              <a:buChar char="•"/>
            </a:pPr>
            <a:endParaRPr lang="it-IT" sz="2162" dirty="0" smtClean="0"/>
          </a:p>
          <a:p>
            <a:pPr>
              <a:buFont typeface="Arial"/>
              <a:buChar char="•"/>
            </a:pPr>
            <a:r>
              <a:rPr lang="it-IT" sz="2162" dirty="0" smtClean="0"/>
              <a:t>In </a:t>
            </a:r>
            <a:r>
              <a:rPr lang="it-IT" sz="2162" dirty="0" err="1" smtClean="0"/>
              <a:t>completely</a:t>
            </a:r>
            <a:r>
              <a:rPr lang="it-IT" sz="2162" dirty="0" smtClean="0"/>
              <a:t> </a:t>
            </a:r>
            <a:r>
              <a:rPr lang="it-IT" sz="2162" dirty="0" err="1" smtClean="0"/>
              <a:t>hypertextual</a:t>
            </a:r>
            <a:r>
              <a:rPr lang="it-IT" sz="2162" dirty="0" smtClean="0"/>
              <a:t> </a:t>
            </a:r>
            <a:r>
              <a:rPr lang="it-IT" sz="2162" dirty="0" err="1" smtClean="0"/>
              <a:t>networks</a:t>
            </a:r>
            <a:r>
              <a:rPr lang="it-IT" sz="2162" dirty="0" smtClean="0"/>
              <a:t> the </a:t>
            </a:r>
            <a:r>
              <a:rPr lang="it-IT" sz="2162" dirty="0" err="1" smtClean="0"/>
              <a:t>user</a:t>
            </a:r>
            <a:r>
              <a:rPr lang="it-IT" sz="2162" dirty="0" smtClean="0"/>
              <a:t>'</a:t>
            </a:r>
            <a:r>
              <a:rPr lang="it-IT" sz="2162" dirty="0" err="1" smtClean="0"/>
              <a:t>s</a:t>
            </a:r>
            <a:r>
              <a:rPr lang="it-IT" sz="2162" dirty="0" smtClean="0"/>
              <a:t> </a:t>
            </a:r>
            <a:r>
              <a:rPr lang="it-IT" sz="2162" dirty="0" err="1" smtClean="0"/>
              <a:t>freedom</a:t>
            </a:r>
            <a:r>
              <a:rPr lang="it-IT" sz="2162" dirty="0" smtClean="0"/>
              <a:t> </a:t>
            </a:r>
            <a:r>
              <a:rPr lang="it-IT" sz="2162" dirty="0" err="1" smtClean="0"/>
              <a:t>is</a:t>
            </a:r>
            <a:r>
              <a:rPr lang="it-IT" sz="2162" dirty="0" smtClean="0"/>
              <a:t> </a:t>
            </a:r>
            <a:r>
              <a:rPr lang="it-IT" sz="2162" dirty="0" err="1" smtClean="0"/>
              <a:t>not</a:t>
            </a:r>
            <a:r>
              <a:rPr lang="it-IT" sz="2162" dirty="0" smtClean="0"/>
              <a:t> </a:t>
            </a:r>
            <a:r>
              <a:rPr lang="it-IT" sz="2162" dirty="0" err="1" smtClean="0"/>
              <a:t>limited</a:t>
            </a:r>
            <a:r>
              <a:rPr lang="it-IT" sz="2162" dirty="0" smtClean="0"/>
              <a:t> </a:t>
            </a:r>
            <a:r>
              <a:rPr lang="it-IT" sz="2162" dirty="0" err="1" smtClean="0"/>
              <a:t>to</a:t>
            </a:r>
            <a:r>
              <a:rPr lang="it-IT" sz="2162" dirty="0" smtClean="0"/>
              <a:t> the </a:t>
            </a:r>
            <a:r>
              <a:rPr lang="it-IT" sz="2162" dirty="0" err="1" smtClean="0"/>
              <a:t>choice</a:t>
            </a:r>
            <a:r>
              <a:rPr lang="it-IT" sz="2162" dirty="0" smtClean="0"/>
              <a:t> </a:t>
            </a:r>
            <a:r>
              <a:rPr lang="it-IT" sz="2162" dirty="0" err="1" smtClean="0"/>
              <a:t>of</a:t>
            </a:r>
            <a:r>
              <a:rPr lang="it-IT" sz="2162" dirty="0" smtClean="0"/>
              <a:t> </a:t>
            </a:r>
            <a:r>
              <a:rPr lang="it-IT" sz="2162" dirty="0" err="1" smtClean="0"/>
              <a:t>path</a:t>
            </a:r>
            <a:r>
              <a:rPr lang="it-IT" sz="2162" dirty="0" smtClean="0"/>
              <a:t> and the </a:t>
            </a:r>
            <a:r>
              <a:rPr lang="it-IT" sz="2162" dirty="0" err="1" smtClean="0"/>
              <a:t>possibility</a:t>
            </a:r>
            <a:r>
              <a:rPr lang="it-IT" sz="2162" dirty="0" smtClean="0"/>
              <a:t> </a:t>
            </a:r>
            <a:r>
              <a:rPr lang="it-IT" sz="2162" dirty="0" err="1" smtClean="0"/>
              <a:t>to</a:t>
            </a:r>
            <a:r>
              <a:rPr lang="it-IT" sz="2162" dirty="0" smtClean="0"/>
              <a:t> </a:t>
            </a:r>
            <a:r>
              <a:rPr lang="it-IT" sz="2162" dirty="0" err="1" smtClean="0"/>
              <a:t>read</a:t>
            </a:r>
            <a:r>
              <a:rPr lang="it-IT" sz="2162" dirty="0" smtClean="0"/>
              <a:t> or </a:t>
            </a:r>
            <a:r>
              <a:rPr lang="it-IT" sz="2162" dirty="0" err="1" smtClean="0"/>
              <a:t>not</a:t>
            </a:r>
            <a:r>
              <a:rPr lang="it-IT" sz="2162" dirty="0" smtClean="0"/>
              <a:t>, </a:t>
            </a:r>
            <a:r>
              <a:rPr lang="it-IT" sz="2162" dirty="0" err="1" smtClean="0"/>
              <a:t>but</a:t>
            </a:r>
            <a:r>
              <a:rPr lang="it-IT" sz="2162" dirty="0" smtClean="0"/>
              <a:t> the </a:t>
            </a:r>
            <a:r>
              <a:rPr lang="it-IT" sz="2162" dirty="0" err="1" smtClean="0"/>
              <a:t>reader</a:t>
            </a:r>
            <a:r>
              <a:rPr lang="it-IT" sz="2162" dirty="0" smtClean="0"/>
              <a:t> </a:t>
            </a:r>
            <a:r>
              <a:rPr lang="it-IT" sz="2162" dirty="0" err="1" smtClean="0"/>
              <a:t>becomes</a:t>
            </a:r>
            <a:r>
              <a:rPr lang="it-IT" sz="2162" dirty="0" smtClean="0"/>
              <a:t> a </a:t>
            </a:r>
            <a:r>
              <a:rPr lang="it-IT" sz="2162" dirty="0" err="1" smtClean="0"/>
              <a:t>writer</a:t>
            </a:r>
            <a:r>
              <a:rPr lang="it-IT" sz="2162" dirty="0" smtClean="0"/>
              <a:t> in the complete </a:t>
            </a:r>
            <a:r>
              <a:rPr lang="it-IT" sz="2162" dirty="0" err="1" smtClean="0"/>
              <a:t>sense</a:t>
            </a:r>
            <a:r>
              <a:rPr lang="it-IT" sz="2162" dirty="0" smtClean="0"/>
              <a:t>, </a:t>
            </a:r>
            <a:r>
              <a:rPr lang="it-IT" sz="2162" dirty="0" err="1" smtClean="0"/>
              <a:t>modifying</a:t>
            </a:r>
            <a:r>
              <a:rPr lang="it-IT" sz="2162" dirty="0" smtClean="0"/>
              <a:t> </a:t>
            </a:r>
            <a:r>
              <a:rPr lang="it-IT" sz="2162" dirty="0" err="1" smtClean="0"/>
              <a:t>not</a:t>
            </a:r>
            <a:r>
              <a:rPr lang="it-IT" sz="2162" dirty="0" smtClean="0"/>
              <a:t> </a:t>
            </a:r>
            <a:r>
              <a:rPr lang="it-IT" sz="2162" dirty="0" err="1" smtClean="0"/>
              <a:t>only</a:t>
            </a:r>
            <a:r>
              <a:rPr lang="it-IT" sz="2162" dirty="0" smtClean="0"/>
              <a:t> the </a:t>
            </a:r>
            <a:r>
              <a:rPr lang="it-IT" sz="2162" dirty="0" err="1" smtClean="0"/>
              <a:t>paths</a:t>
            </a:r>
            <a:r>
              <a:rPr lang="it-IT" sz="2162" dirty="0" smtClean="0"/>
              <a:t> </a:t>
            </a:r>
            <a:r>
              <a:rPr lang="it-IT" sz="2162" dirty="0" err="1" smtClean="0"/>
              <a:t>but</a:t>
            </a:r>
            <a:r>
              <a:rPr lang="it-IT" sz="2162" dirty="0" smtClean="0"/>
              <a:t> </a:t>
            </a:r>
            <a:r>
              <a:rPr lang="it-IT" sz="2162" dirty="0" err="1" smtClean="0"/>
              <a:t>also</a:t>
            </a:r>
            <a:r>
              <a:rPr lang="it-IT" sz="2162" dirty="0" smtClean="0"/>
              <a:t> the </a:t>
            </a:r>
            <a:r>
              <a:rPr lang="it-IT" sz="2162" dirty="0" err="1" smtClean="0"/>
              <a:t>nodes</a:t>
            </a:r>
            <a:r>
              <a:rPr lang="it-IT" sz="2162" dirty="0" smtClean="0"/>
              <a:t>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2</a:t>
            </a:r>
            <a:r>
              <a:rPr lang="it-IT" dirty="0" smtClean="0"/>
              <a:t>) </a:t>
            </a:r>
            <a:r>
              <a:rPr lang="it-IT" dirty="0" err="1" smtClean="0"/>
              <a:t>Every</a:t>
            </a:r>
            <a:r>
              <a:rPr lang="it-IT" dirty="0" smtClean="0"/>
              <a:t> </a:t>
            </a:r>
            <a:r>
              <a:rPr lang="it-IT" dirty="0" err="1" smtClean="0"/>
              <a:t>user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/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path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it-IT" dirty="0" err="1" smtClean="0"/>
              <a:t>Freedom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choice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paths</a:t>
            </a:r>
            <a:r>
              <a:rPr lang="it-IT" dirty="0" smtClean="0"/>
              <a:t> </a:t>
            </a:r>
          </a:p>
          <a:p>
            <a:pPr>
              <a:buFont typeface="Arial"/>
              <a:buChar char="•"/>
            </a:pPr>
            <a:r>
              <a:rPr lang="it-IT" dirty="0" smtClean="0"/>
              <a:t>Full </a:t>
            </a:r>
            <a:r>
              <a:rPr lang="it-IT" dirty="0" err="1" smtClean="0"/>
              <a:t>accessibility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single </a:t>
            </a:r>
            <a:r>
              <a:rPr lang="it-IT" dirty="0" err="1" smtClean="0"/>
              <a:t>nodes</a:t>
            </a:r>
            <a:r>
              <a:rPr lang="it-IT" dirty="0" smtClean="0"/>
              <a:t> </a:t>
            </a:r>
          </a:p>
          <a:p>
            <a:pPr>
              <a:buFont typeface="Arial"/>
              <a:buChar char="•"/>
            </a:pPr>
            <a:r>
              <a:rPr lang="it-IT" dirty="0" err="1" smtClean="0"/>
              <a:t>Plurality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links</a:t>
            </a:r>
            <a:r>
              <a:rPr lang="it-IT" dirty="0" smtClean="0"/>
              <a:t> </a:t>
            </a:r>
          </a:p>
          <a:p>
            <a:pPr>
              <a:buFont typeface="Arial"/>
              <a:buChar char="•"/>
            </a:pPr>
            <a:r>
              <a:rPr lang="it-IT" dirty="0" err="1" smtClean="0"/>
              <a:t>Appropriateness</a:t>
            </a:r>
            <a:r>
              <a:rPr lang="it-IT" dirty="0" smtClean="0"/>
              <a:t> and </a:t>
            </a:r>
            <a:r>
              <a:rPr lang="it-IT" dirty="0" err="1" smtClean="0"/>
              <a:t>efficiency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systems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orientation</a:t>
            </a:r>
            <a:r>
              <a:rPr lang="it-IT" dirty="0" smtClean="0"/>
              <a:t>, </a:t>
            </a:r>
            <a:r>
              <a:rPr lang="it-IT" dirty="0" err="1" smtClean="0"/>
              <a:t>navigation</a:t>
            </a:r>
            <a:r>
              <a:rPr lang="it-IT" dirty="0" smtClean="0"/>
              <a:t>, and </a:t>
            </a:r>
            <a:r>
              <a:rPr lang="it-IT" dirty="0" err="1" smtClean="0"/>
              <a:t>retrieval</a:t>
            </a:r>
            <a:endParaRPr lang="it-IT" dirty="0" smtClean="0"/>
          </a:p>
          <a:p>
            <a:pPr>
              <a:buFont typeface="Arial"/>
              <a:buChar char="•"/>
            </a:pPr>
            <a:r>
              <a:rPr lang="it-IT" dirty="0" err="1" smtClean="0"/>
              <a:t>Sagacity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user</a:t>
            </a:r>
            <a:endParaRPr lang="it-IT" dirty="0" smtClean="0"/>
          </a:p>
          <a:p>
            <a:pPr>
              <a:buFont typeface="Arial"/>
              <a:buChar char="•"/>
            </a:pPr>
            <a:r>
              <a:rPr lang="it-IT" dirty="0" err="1" smtClean="0"/>
              <a:t>Reference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</a:t>
            </a:r>
            <a:r>
              <a:rPr lang="it-IT" dirty="0" err="1" smtClean="0"/>
              <a:t>offered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the </a:t>
            </a:r>
            <a:r>
              <a:rPr lang="it-IT" dirty="0" err="1" smtClean="0"/>
              <a:t>library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3</a:t>
            </a:r>
            <a:r>
              <a:rPr lang="it-IT" dirty="0" smtClean="0"/>
              <a:t>) </a:t>
            </a:r>
            <a:r>
              <a:rPr lang="it-IT" dirty="0" err="1" smtClean="0"/>
              <a:t>Every</a:t>
            </a:r>
            <a:r>
              <a:rPr lang="it-IT" dirty="0" smtClean="0"/>
              <a:t> </a:t>
            </a:r>
            <a:r>
              <a:rPr lang="it-IT" dirty="0" err="1" smtClean="0"/>
              <a:t>path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user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The </a:t>
            </a:r>
            <a:r>
              <a:rPr lang="it-IT" dirty="0" err="1" smtClean="0"/>
              <a:t>librarian</a:t>
            </a:r>
            <a:r>
              <a:rPr lang="it-IT" dirty="0" smtClean="0"/>
              <a:t> </a:t>
            </a:r>
            <a:r>
              <a:rPr lang="it-IT" dirty="0" err="1" smtClean="0"/>
              <a:t>must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activate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the </a:t>
            </a:r>
            <a:r>
              <a:rPr lang="it-IT" dirty="0" err="1" smtClean="0"/>
              <a:t>links</a:t>
            </a:r>
            <a:r>
              <a:rPr lang="it-IT" dirty="0" smtClean="0"/>
              <a:t> and the </a:t>
            </a:r>
            <a:r>
              <a:rPr lang="it-IT" dirty="0" err="1" smtClean="0"/>
              <a:t>logically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r>
              <a:rPr lang="it-IT" dirty="0" smtClean="0"/>
              <a:t> </a:t>
            </a:r>
            <a:r>
              <a:rPr lang="it-IT" dirty="0" err="1" smtClean="0"/>
              <a:t>paths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those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assumed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exist</a:t>
            </a:r>
            <a:r>
              <a:rPr lang="it-IT" dirty="0" smtClean="0"/>
              <a:t> at </a:t>
            </a:r>
            <a:r>
              <a:rPr lang="it-IT" dirty="0" err="1" smtClean="0"/>
              <a:t>least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user</a:t>
            </a:r>
            <a:r>
              <a:rPr lang="it-IT" dirty="0" smtClean="0"/>
              <a:t> </a:t>
            </a:r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include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sensibly</a:t>
            </a:r>
            <a:r>
              <a:rPr lang="it-IT" dirty="0" smtClean="0"/>
              <a:t> in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individual</a:t>
            </a:r>
            <a:r>
              <a:rPr lang="it-IT" dirty="0" smtClean="0"/>
              <a:t> </a:t>
            </a:r>
            <a:r>
              <a:rPr lang="it-IT" dirty="0" err="1" smtClean="0"/>
              <a:t>path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/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own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4</a:t>
            </a:r>
            <a:r>
              <a:rPr lang="it-IT" dirty="0" smtClean="0"/>
              <a:t>) Create more </a:t>
            </a:r>
            <a:r>
              <a:rPr lang="it-IT" dirty="0" err="1" smtClean="0"/>
              <a:t>direct</a:t>
            </a:r>
            <a:r>
              <a:rPr lang="it-IT" dirty="0" smtClean="0"/>
              <a:t> </a:t>
            </a:r>
            <a:r>
              <a:rPr lang="it-IT" dirty="0" err="1" smtClean="0"/>
              <a:t>links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   In the </a:t>
            </a:r>
            <a:r>
              <a:rPr lang="it-IT" dirty="0" err="1" smtClean="0"/>
              <a:t>creation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links</a:t>
            </a:r>
            <a:r>
              <a:rPr lang="it-IT" dirty="0" smtClean="0"/>
              <a:t> and in the management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orientation</a:t>
            </a:r>
            <a:r>
              <a:rPr lang="it-IT" dirty="0" smtClean="0"/>
              <a:t>, </a:t>
            </a:r>
            <a:r>
              <a:rPr lang="it-IT" dirty="0" err="1" smtClean="0"/>
              <a:t>navigation</a:t>
            </a:r>
            <a:r>
              <a:rPr lang="it-IT" dirty="0" smtClean="0"/>
              <a:t>, and </a:t>
            </a:r>
            <a:r>
              <a:rPr lang="it-IT" dirty="0" err="1" smtClean="0"/>
              <a:t>retrieval</a:t>
            </a:r>
            <a:r>
              <a:rPr lang="it-IT" dirty="0" smtClean="0"/>
              <a:t>, the </a:t>
            </a:r>
            <a:r>
              <a:rPr lang="it-IT" dirty="0" err="1" smtClean="0"/>
              <a:t>librarian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make</a:t>
            </a:r>
            <a:r>
              <a:rPr lang="it-IT" dirty="0" smtClean="0"/>
              <a:t> the more </a:t>
            </a:r>
            <a:r>
              <a:rPr lang="it-IT" dirty="0" err="1" smtClean="0"/>
              <a:t>rational</a:t>
            </a:r>
            <a:r>
              <a:rPr lang="it-IT" dirty="0" smtClean="0"/>
              <a:t>, </a:t>
            </a:r>
            <a:r>
              <a:rPr lang="it-IT" dirty="0" err="1" smtClean="0"/>
              <a:t>economic</a:t>
            </a:r>
            <a:r>
              <a:rPr lang="it-IT" dirty="0" smtClean="0"/>
              <a:t>, and </a:t>
            </a:r>
            <a:r>
              <a:rPr lang="it-IT" dirty="0" err="1" smtClean="0"/>
              <a:t>useful</a:t>
            </a:r>
            <a:r>
              <a:rPr lang="it-IT" dirty="0" smtClean="0"/>
              <a:t> </a:t>
            </a:r>
            <a:r>
              <a:rPr lang="it-IT" dirty="0" err="1" smtClean="0"/>
              <a:t>choices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users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5</a:t>
            </a:r>
            <a:r>
              <a:rPr lang="it-IT" dirty="0" smtClean="0"/>
              <a:t>) The </a:t>
            </a:r>
            <a:r>
              <a:rPr lang="it-IT" dirty="0" err="1" smtClean="0"/>
              <a:t>library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growing</a:t>
            </a:r>
            <a:r>
              <a:rPr lang="it-IT" dirty="0" smtClean="0"/>
              <a:t> </a:t>
            </a:r>
            <a:r>
              <a:rPr lang="it-IT" dirty="0" err="1" smtClean="0"/>
              <a:t>hypertext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</a:t>
            </a:r>
            <a:r>
              <a:rPr lang="it-IT" dirty="0" err="1" smtClean="0"/>
              <a:t>Every</a:t>
            </a:r>
            <a:r>
              <a:rPr lang="it-IT" dirty="0" smtClean="0"/>
              <a:t> </a:t>
            </a:r>
            <a:r>
              <a:rPr lang="it-IT" dirty="0" err="1" smtClean="0"/>
              <a:t>library</a:t>
            </a:r>
            <a:r>
              <a:rPr lang="it-IT" dirty="0" smtClean="0"/>
              <a:t> </a:t>
            </a:r>
            <a:r>
              <a:rPr lang="it-IT" dirty="0" err="1" smtClean="0"/>
              <a:t>offers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users</a:t>
            </a:r>
            <a:r>
              <a:rPr lang="it-IT" dirty="0" smtClean="0"/>
              <a:t> a </a:t>
            </a:r>
            <a:r>
              <a:rPr lang="it-IT" dirty="0" err="1" smtClean="0"/>
              <a:t>hypertextual</a:t>
            </a:r>
            <a:r>
              <a:rPr lang="it-IT" dirty="0" smtClean="0"/>
              <a:t> network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access</a:t>
            </a:r>
            <a:r>
              <a:rPr lang="it-IT" dirty="0" smtClean="0"/>
              <a:t> and </a:t>
            </a:r>
            <a:r>
              <a:rPr lang="it-IT" dirty="0" err="1" smtClean="0"/>
              <a:t>circulation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documents</a:t>
            </a:r>
            <a:r>
              <a:rPr lang="it-IT" dirty="0" smtClean="0"/>
              <a:t> </a:t>
            </a:r>
            <a:r>
              <a:rPr lang="it-IT" dirty="0" err="1" smtClean="0"/>
              <a:t>possessed</a:t>
            </a:r>
            <a:r>
              <a:rPr lang="it-IT" dirty="0" smtClean="0"/>
              <a:t> or </a:t>
            </a:r>
            <a:r>
              <a:rPr lang="it-IT" dirty="0" err="1" smtClean="0"/>
              <a:t>accessible</a:t>
            </a:r>
            <a:r>
              <a:rPr lang="it-IT" dirty="0" smtClean="0"/>
              <a:t>, and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connected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can do </a:t>
            </a:r>
            <a:r>
              <a:rPr lang="it-IT" dirty="0" err="1" smtClean="0"/>
              <a:t>nothing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tend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expand</a:t>
            </a:r>
            <a:r>
              <a:rPr lang="it-IT" dirty="0" smtClean="0"/>
              <a:t> </a:t>
            </a:r>
            <a:r>
              <a:rPr lang="it-IT" dirty="0" err="1" smtClean="0"/>
              <a:t>indefinitely</a:t>
            </a:r>
            <a:r>
              <a:rPr lang="it-IT" dirty="0" smtClean="0"/>
              <a:t> -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cooperating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libraries</a:t>
            </a:r>
            <a:r>
              <a:rPr lang="it-IT" dirty="0" smtClean="0"/>
              <a:t> and </a:t>
            </a:r>
            <a:r>
              <a:rPr lang="it-IT" dirty="0" err="1" smtClean="0"/>
              <a:t>agencies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                   25 </a:t>
            </a:r>
            <a:r>
              <a:rPr lang="it-IT" dirty="0" err="1" smtClean="0"/>
              <a:t>theses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            (</a:t>
            </a:r>
            <a:r>
              <a:rPr lang="it-IT" dirty="0" err="1" smtClean="0"/>
              <a:t>hypertextual</a:t>
            </a:r>
            <a:r>
              <a:rPr lang="it-IT" dirty="0" smtClean="0"/>
              <a:t>) </a:t>
            </a:r>
            <a:r>
              <a:rPr lang="it-IT" dirty="0" err="1" smtClean="0"/>
              <a:t>libraries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sz="1600" dirty="0" smtClean="0"/>
              <a:t>Riccardo Ridi, </a:t>
            </a:r>
            <a:r>
              <a:rPr lang="it-IT" sz="1600" i="1" dirty="0" err="1" smtClean="0"/>
              <a:t>Hypertextual</a:t>
            </a:r>
            <a:r>
              <a:rPr lang="it-IT" sz="1600" i="1" dirty="0" smtClean="0"/>
              <a:t> </a:t>
            </a:r>
            <a:r>
              <a:rPr lang="it-IT" sz="1600" i="1" dirty="0" err="1" smtClean="0"/>
              <a:t>Library</a:t>
            </a:r>
            <a:r>
              <a:rPr lang="it-IT" sz="1600" i="1" dirty="0" smtClean="0"/>
              <a:t> Manifesto - </a:t>
            </a:r>
            <a:r>
              <a:rPr lang="it-IT" sz="1600" i="1" dirty="0" err="1" smtClean="0"/>
              <a:t>Version</a:t>
            </a:r>
            <a:r>
              <a:rPr lang="it-IT" sz="1600" i="1" dirty="0" smtClean="0"/>
              <a:t> 1.0</a:t>
            </a:r>
            <a:r>
              <a:rPr lang="it-IT" sz="1600" dirty="0" smtClean="0"/>
              <a:t>, "</a:t>
            </a:r>
            <a:r>
              <a:rPr lang="it-IT" sz="1600" dirty="0" err="1" smtClean="0"/>
              <a:t>Library</a:t>
            </a:r>
            <a:r>
              <a:rPr lang="it-IT" sz="1600" dirty="0" smtClean="0"/>
              <a:t> </a:t>
            </a:r>
            <a:r>
              <a:rPr lang="it-IT" sz="1600" dirty="0" err="1" smtClean="0"/>
              <a:t>philosophy</a:t>
            </a:r>
            <a:r>
              <a:rPr lang="it-IT" sz="1600" dirty="0" smtClean="0"/>
              <a:t> </a:t>
            </a:r>
          </a:p>
          <a:p>
            <a:pPr>
              <a:buNone/>
            </a:pPr>
            <a:r>
              <a:rPr lang="it-IT" sz="1600" dirty="0" smtClean="0"/>
              <a:t>                             and </a:t>
            </a:r>
            <a:r>
              <a:rPr lang="it-IT" sz="1600" dirty="0" err="1" smtClean="0"/>
              <a:t>practice</a:t>
            </a:r>
            <a:r>
              <a:rPr lang="it-IT" sz="1600" dirty="0" smtClean="0"/>
              <a:t>", XI (2008), n. </a:t>
            </a:r>
            <a:r>
              <a:rPr lang="it-IT" sz="1600" dirty="0" err="1" smtClean="0"/>
              <a:t>1</a:t>
            </a:r>
            <a:r>
              <a:rPr lang="it-IT" sz="1600" dirty="0" smtClean="0"/>
              <a:t> &lt;</a:t>
            </a:r>
            <a:r>
              <a:rPr lang="it-IT" sz="1600" dirty="0" smtClean="0">
                <a:hlinkClick r:id="rId2"/>
              </a:rPr>
              <a:t>http://unllib.unl.edu/LPP/ridi.htm</a:t>
            </a:r>
            <a:r>
              <a:rPr lang="it-IT" sz="1600" dirty="0" smtClean="0"/>
              <a:t>&gt;.</a:t>
            </a:r>
            <a:r>
              <a:rPr lang="it-IT" sz="1800" dirty="0" smtClean="0"/>
              <a:t> 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err="1" smtClean="0"/>
              <a:t>1</a:t>
            </a:r>
            <a:r>
              <a:rPr lang="it-IT" sz="2000" dirty="0" smtClean="0"/>
              <a:t>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are </a:t>
            </a:r>
            <a:r>
              <a:rPr lang="it-IT" sz="2000" dirty="0" err="1" smtClean="0"/>
              <a:t>hypertexts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err="1" smtClean="0"/>
              <a:t>2</a:t>
            </a:r>
            <a:r>
              <a:rPr lang="it-IT" sz="2000" dirty="0" smtClean="0"/>
              <a:t>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manage</a:t>
            </a:r>
            <a:r>
              <a:rPr lang="it-IT" sz="2000" dirty="0" smtClean="0"/>
              <a:t> </a:t>
            </a:r>
            <a:r>
              <a:rPr lang="it-IT" sz="2000" dirty="0" err="1" smtClean="0"/>
              <a:t>collections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documents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err="1" smtClean="0"/>
              <a:t>3</a:t>
            </a:r>
            <a:r>
              <a:rPr lang="it-IT" sz="2000" dirty="0" smtClean="0"/>
              <a:t>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' </a:t>
            </a:r>
            <a:r>
              <a:rPr lang="it-IT" sz="2000" dirty="0" err="1" smtClean="0"/>
              <a:t>collections</a:t>
            </a:r>
            <a:r>
              <a:rPr lang="it-IT" sz="2000" dirty="0" smtClean="0"/>
              <a:t> are </a:t>
            </a:r>
            <a:r>
              <a:rPr lang="it-IT" sz="2000" dirty="0" err="1" smtClean="0"/>
              <a:t>selective</a:t>
            </a:r>
            <a:r>
              <a:rPr lang="it-IT" sz="2000" dirty="0" smtClean="0"/>
              <a:t> </a:t>
            </a:r>
            <a:r>
              <a:rPr lang="it-IT" sz="2000" dirty="0" err="1" smtClean="0"/>
              <a:t>but</a:t>
            </a:r>
            <a:r>
              <a:rPr lang="it-IT" sz="2000" dirty="0" smtClean="0"/>
              <a:t> </a:t>
            </a:r>
            <a:r>
              <a:rPr lang="it-IT" sz="2000" dirty="0" err="1" smtClean="0"/>
              <a:t>hospitable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err="1" smtClean="0"/>
              <a:t>4</a:t>
            </a:r>
            <a:r>
              <a:rPr lang="it-IT" sz="2000" dirty="0" smtClean="0"/>
              <a:t>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provide</a:t>
            </a:r>
            <a:r>
              <a:rPr lang="it-IT" sz="2000" dirty="0" smtClean="0"/>
              <a:t> </a:t>
            </a:r>
            <a:r>
              <a:rPr lang="it-IT" sz="2000" dirty="0" err="1" smtClean="0"/>
              <a:t>document</a:t>
            </a:r>
            <a:r>
              <a:rPr lang="it-IT" sz="2000" dirty="0" smtClean="0"/>
              <a:t> and information </a:t>
            </a:r>
            <a:r>
              <a:rPr lang="it-IT" sz="2000" dirty="0" err="1" smtClean="0"/>
              <a:t>services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users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err="1" smtClean="0"/>
              <a:t>5</a:t>
            </a:r>
            <a:r>
              <a:rPr lang="it-IT" sz="2000" dirty="0" smtClean="0"/>
              <a:t>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exist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allow</a:t>
            </a:r>
            <a:r>
              <a:rPr lang="it-IT" sz="2000" dirty="0" smtClean="0"/>
              <a:t> </a:t>
            </a:r>
            <a:r>
              <a:rPr lang="it-IT" sz="2000" dirty="0" err="1" smtClean="0"/>
              <a:t>users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determine</a:t>
            </a:r>
            <a:r>
              <a:rPr lang="it-IT" sz="2000" dirty="0" smtClean="0"/>
              <a:t> the </a:t>
            </a:r>
            <a:r>
              <a:rPr lang="it-IT" sz="2000" dirty="0" err="1" smtClean="0"/>
              <a:t>existence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relevant</a:t>
            </a:r>
            <a:r>
              <a:rPr lang="it-IT" sz="2000" dirty="0" smtClean="0"/>
              <a:t> </a:t>
            </a:r>
            <a:r>
              <a:rPr lang="it-IT" sz="2000" dirty="0" err="1" smtClean="0"/>
              <a:t>documents</a:t>
            </a:r>
            <a:r>
              <a:rPr lang="it-IT" sz="2000" dirty="0" smtClean="0"/>
              <a:t> </a:t>
            </a:r>
          </a:p>
          <a:p>
            <a:pPr>
              <a:buNone/>
            </a:pPr>
            <a:r>
              <a:rPr lang="it-IT" sz="2000" dirty="0" smtClean="0"/>
              <a:t>       and </a:t>
            </a:r>
            <a:r>
              <a:rPr lang="it-IT" sz="2000" dirty="0" err="1" smtClean="0"/>
              <a:t>use</a:t>
            </a:r>
            <a:r>
              <a:rPr lang="it-IT" sz="2000" dirty="0" smtClean="0"/>
              <a:t> </a:t>
            </a:r>
            <a:r>
              <a:rPr lang="it-IT" sz="2000" dirty="0" err="1" smtClean="0"/>
              <a:t>their</a:t>
            </a:r>
            <a:r>
              <a:rPr lang="it-IT" sz="2000" dirty="0" smtClean="0"/>
              <a:t> </a:t>
            </a:r>
            <a:r>
              <a:rPr lang="it-IT" sz="2000" dirty="0" err="1" smtClean="0"/>
              <a:t>contents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err="1" smtClean="0"/>
              <a:t>6</a:t>
            </a:r>
            <a:r>
              <a:rPr lang="it-IT" sz="2000" dirty="0" smtClean="0"/>
              <a:t>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are a </a:t>
            </a:r>
            <a:r>
              <a:rPr lang="it-IT" sz="2000" dirty="0" err="1" smtClean="0"/>
              <a:t>means</a:t>
            </a:r>
            <a:r>
              <a:rPr lang="it-IT" sz="2000" dirty="0" smtClean="0"/>
              <a:t>, </a:t>
            </a:r>
            <a:r>
              <a:rPr lang="it-IT" sz="2000" dirty="0" err="1" smtClean="0"/>
              <a:t>not</a:t>
            </a:r>
            <a:r>
              <a:rPr lang="it-IT" sz="2000" dirty="0" smtClean="0"/>
              <a:t> </a:t>
            </a:r>
            <a:r>
              <a:rPr lang="it-IT" sz="2000" dirty="0" err="1" smtClean="0"/>
              <a:t>an</a:t>
            </a:r>
            <a:r>
              <a:rPr lang="it-IT" sz="2000" dirty="0" smtClean="0"/>
              <a:t> end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err="1" smtClean="0"/>
              <a:t>7</a:t>
            </a:r>
            <a:r>
              <a:rPr lang="it-IT" sz="2000" dirty="0" smtClean="0"/>
              <a:t>. </a:t>
            </a:r>
            <a:r>
              <a:rPr lang="it-IT" sz="2000" dirty="0" err="1" smtClean="0"/>
              <a:t>Integrally-analog</a:t>
            </a:r>
            <a:r>
              <a:rPr lang="it-IT" sz="2000" dirty="0" smtClean="0"/>
              <a:t>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, </a:t>
            </a:r>
            <a:r>
              <a:rPr lang="it-IT" sz="2000" dirty="0" err="1" smtClean="0"/>
              <a:t>integrally-digital</a:t>
            </a:r>
            <a:r>
              <a:rPr lang="it-IT" sz="2000" dirty="0" smtClean="0"/>
              <a:t>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, </a:t>
            </a:r>
          </a:p>
          <a:p>
            <a:pPr>
              <a:buNone/>
            </a:pPr>
            <a:r>
              <a:rPr lang="it-IT" sz="2000" dirty="0" smtClean="0"/>
              <a:t>       and </a:t>
            </a:r>
            <a:r>
              <a:rPr lang="it-IT" sz="2000" dirty="0" err="1" smtClean="0"/>
              <a:t>hybrid</a:t>
            </a:r>
            <a:r>
              <a:rPr lang="it-IT" sz="2000" dirty="0" smtClean="0"/>
              <a:t>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are </a:t>
            </a:r>
            <a:r>
              <a:rPr lang="it-IT" sz="2000" dirty="0" err="1" smtClean="0"/>
              <a:t>all</a:t>
            </a:r>
            <a:r>
              <a:rPr lang="it-IT" sz="2000" dirty="0" smtClean="0"/>
              <a:t> </a:t>
            </a:r>
            <a:r>
              <a:rPr lang="it-IT" sz="2000" dirty="0" err="1" smtClean="0"/>
              <a:t>libraries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err="1" smtClean="0"/>
              <a:t>8</a:t>
            </a:r>
            <a:r>
              <a:rPr lang="it-IT" sz="2000" dirty="0" smtClean="0"/>
              <a:t>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support</a:t>
            </a:r>
            <a:r>
              <a:rPr lang="it-IT" sz="2000" dirty="0" smtClean="0"/>
              <a:t> </a:t>
            </a:r>
            <a:r>
              <a:rPr lang="it-IT" sz="2000" dirty="0" err="1" smtClean="0"/>
              <a:t>interoperability</a:t>
            </a:r>
            <a:r>
              <a:rPr lang="it-IT" sz="2000" dirty="0" smtClean="0"/>
              <a:t> and </a:t>
            </a:r>
            <a:r>
              <a:rPr lang="it-IT" sz="2000" dirty="0" err="1" smtClean="0"/>
              <a:t>standards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err="1" smtClean="0"/>
              <a:t>9</a:t>
            </a:r>
            <a:r>
              <a:rPr lang="it-IT" sz="2000" dirty="0" smtClean="0"/>
              <a:t>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cooperate</a:t>
            </a:r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5 components </a:t>
            </a:r>
            <a:br>
              <a:rPr lang="en-GB" dirty="0" smtClean="0"/>
            </a:br>
            <a:r>
              <a:rPr lang="en-GB" dirty="0" smtClean="0"/>
              <a:t>of </a:t>
            </a:r>
            <a:r>
              <a:rPr lang="it-IT" dirty="0" err="1" smtClean="0"/>
              <a:t>hypertextuality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GB" dirty="0" smtClean="0"/>
              <a:t>1) </a:t>
            </a:r>
            <a:r>
              <a:rPr lang="en-GB" dirty="0" err="1" smtClean="0"/>
              <a:t>multilinearity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2) </a:t>
            </a:r>
            <a:r>
              <a:rPr lang="it-IT" dirty="0" err="1" smtClean="0"/>
              <a:t>g</a:t>
            </a:r>
            <a:r>
              <a:rPr lang="en-GB" dirty="0" err="1" smtClean="0"/>
              <a:t>ranularity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3) </a:t>
            </a:r>
            <a:r>
              <a:rPr lang="it-IT" dirty="0" smtClean="0"/>
              <a:t>i</a:t>
            </a:r>
            <a:r>
              <a:rPr lang="en-GB" dirty="0" err="1" smtClean="0"/>
              <a:t>ntegrability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4) </a:t>
            </a:r>
            <a:r>
              <a:rPr lang="it-IT" dirty="0" smtClean="0"/>
              <a:t>i</a:t>
            </a:r>
            <a:r>
              <a:rPr lang="en-GB" dirty="0" err="1" smtClean="0"/>
              <a:t>nteractivity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5) </a:t>
            </a:r>
            <a:r>
              <a:rPr lang="en-GB" dirty="0" err="1" smtClean="0"/>
              <a:t>multimediality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                   25 </a:t>
            </a:r>
            <a:r>
              <a:rPr lang="it-IT" dirty="0" err="1" smtClean="0"/>
              <a:t>theses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            (</a:t>
            </a:r>
            <a:r>
              <a:rPr lang="it-IT" dirty="0" err="1" smtClean="0"/>
              <a:t>hypertextual</a:t>
            </a:r>
            <a:r>
              <a:rPr lang="it-IT" dirty="0" smtClean="0"/>
              <a:t>) </a:t>
            </a:r>
            <a:r>
              <a:rPr lang="it-IT" dirty="0" err="1" smtClean="0"/>
              <a:t>libraries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2000" dirty="0" smtClean="0"/>
              <a:t>10.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adopt</a:t>
            </a:r>
            <a:r>
              <a:rPr lang="it-IT" sz="2000" dirty="0" smtClean="0"/>
              <a:t> the Net </a:t>
            </a:r>
            <a:r>
              <a:rPr lang="it-IT" sz="2000" dirty="0" err="1" smtClean="0"/>
              <a:t>as</a:t>
            </a:r>
            <a:r>
              <a:rPr lang="it-IT" sz="2000" dirty="0" smtClean="0"/>
              <a:t> a </a:t>
            </a:r>
            <a:r>
              <a:rPr lang="it-IT" sz="2000" dirty="0" err="1" smtClean="0"/>
              <a:t>model</a:t>
            </a:r>
            <a:r>
              <a:rPr lang="it-IT" sz="2000" dirty="0" smtClean="0"/>
              <a:t>, </a:t>
            </a:r>
          </a:p>
          <a:p>
            <a:pPr>
              <a:buNone/>
            </a:pPr>
            <a:r>
              <a:rPr lang="it-IT" sz="2000" dirty="0" smtClean="0"/>
              <a:t>       </a:t>
            </a:r>
            <a:r>
              <a:rPr lang="it-IT" sz="2000" dirty="0" err="1" smtClean="0"/>
              <a:t>both</a:t>
            </a:r>
            <a:r>
              <a:rPr lang="it-IT" sz="2000" dirty="0" smtClean="0"/>
              <a:t> </a:t>
            </a:r>
            <a:r>
              <a:rPr lang="it-IT" sz="2000" dirty="0" err="1" smtClean="0"/>
              <a:t>organizational</a:t>
            </a:r>
            <a:r>
              <a:rPr lang="it-IT" sz="2000" dirty="0" smtClean="0"/>
              <a:t> and </a:t>
            </a:r>
            <a:r>
              <a:rPr lang="it-IT" sz="2000" dirty="0" err="1" smtClean="0"/>
              <a:t>technological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11.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respect</a:t>
            </a:r>
            <a:r>
              <a:rPr lang="it-IT" sz="2000" dirty="0" smtClean="0"/>
              <a:t> the </a:t>
            </a:r>
            <a:r>
              <a:rPr lang="it-IT" sz="2000" dirty="0" err="1" smtClean="0"/>
              <a:t>rights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both</a:t>
            </a:r>
            <a:r>
              <a:rPr lang="it-IT" sz="2000" dirty="0" smtClean="0"/>
              <a:t> </a:t>
            </a:r>
            <a:r>
              <a:rPr lang="it-IT" sz="2000" dirty="0" err="1" smtClean="0"/>
              <a:t>producers</a:t>
            </a:r>
            <a:r>
              <a:rPr lang="it-IT" sz="2000" dirty="0" smtClean="0"/>
              <a:t> and </a:t>
            </a:r>
            <a:r>
              <a:rPr lang="it-IT" sz="2000" dirty="0" err="1" smtClean="0"/>
              <a:t>users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documents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12. </a:t>
            </a:r>
            <a:r>
              <a:rPr lang="it-IT" sz="2000" dirty="0" err="1" smtClean="0"/>
              <a:t>Individual</a:t>
            </a:r>
            <a:r>
              <a:rPr lang="it-IT" sz="2000" dirty="0" smtClean="0"/>
              <a:t>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have</a:t>
            </a:r>
            <a:r>
              <a:rPr lang="it-IT" sz="2000" dirty="0" smtClean="0"/>
              <a:t> </a:t>
            </a:r>
            <a:r>
              <a:rPr lang="it-IT" sz="2000" dirty="0" err="1" smtClean="0"/>
              <a:t>differentiated</a:t>
            </a:r>
            <a:r>
              <a:rPr lang="it-IT" sz="2000" dirty="0" smtClean="0"/>
              <a:t> </a:t>
            </a:r>
            <a:r>
              <a:rPr lang="it-IT" sz="2000" dirty="0" err="1" smtClean="0"/>
              <a:t>communities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reference</a:t>
            </a:r>
            <a:r>
              <a:rPr lang="it-IT" sz="2000" dirty="0" smtClean="0"/>
              <a:t> </a:t>
            </a:r>
            <a:r>
              <a:rPr lang="it-IT" sz="2000" dirty="0" err="1" smtClean="0"/>
              <a:t>users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13.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personalize</a:t>
            </a:r>
            <a:r>
              <a:rPr lang="it-IT" sz="2000" dirty="0" smtClean="0"/>
              <a:t> </a:t>
            </a:r>
            <a:r>
              <a:rPr lang="it-IT" sz="2000" dirty="0" err="1" smtClean="0"/>
              <a:t>their</a:t>
            </a:r>
            <a:r>
              <a:rPr lang="it-IT" sz="2000" dirty="0" smtClean="0"/>
              <a:t> </a:t>
            </a:r>
            <a:r>
              <a:rPr lang="it-IT" sz="2000" dirty="0" err="1" smtClean="0"/>
              <a:t>services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14.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are </a:t>
            </a:r>
            <a:r>
              <a:rPr lang="it-IT" sz="2000" dirty="0" err="1" smtClean="0"/>
              <a:t>accessible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15.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make</a:t>
            </a:r>
            <a:r>
              <a:rPr lang="it-IT" sz="2000" dirty="0" smtClean="0"/>
              <a:t> </a:t>
            </a:r>
            <a:r>
              <a:rPr lang="it-IT" sz="2000" dirty="0" err="1" smtClean="0"/>
              <a:t>themselves</a:t>
            </a:r>
            <a:r>
              <a:rPr lang="it-IT" sz="2000" dirty="0" smtClean="0"/>
              <a:t> </a:t>
            </a:r>
            <a:r>
              <a:rPr lang="it-IT" sz="2000" dirty="0" err="1" smtClean="0"/>
              <a:t>known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16.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evaluate</a:t>
            </a:r>
            <a:r>
              <a:rPr lang="it-IT" sz="2000" dirty="0" smtClean="0"/>
              <a:t>, </a:t>
            </a:r>
            <a:r>
              <a:rPr lang="it-IT" sz="2000" dirty="0" err="1" smtClean="0"/>
              <a:t>assess</a:t>
            </a:r>
            <a:r>
              <a:rPr lang="it-IT" sz="2000" dirty="0" smtClean="0"/>
              <a:t>, and </a:t>
            </a:r>
            <a:r>
              <a:rPr lang="it-IT" sz="2000" dirty="0" err="1" smtClean="0"/>
              <a:t>improve</a:t>
            </a:r>
            <a:r>
              <a:rPr lang="it-IT" sz="2000" dirty="0" smtClean="0"/>
              <a:t> </a:t>
            </a:r>
            <a:r>
              <a:rPr lang="it-IT" sz="2000" dirty="0" err="1" smtClean="0"/>
              <a:t>their</a:t>
            </a:r>
            <a:r>
              <a:rPr lang="it-IT" sz="2000" dirty="0" smtClean="0"/>
              <a:t> </a:t>
            </a:r>
            <a:r>
              <a:rPr lang="it-IT" sz="2000" dirty="0" err="1" smtClean="0"/>
              <a:t>collections</a:t>
            </a:r>
            <a:r>
              <a:rPr lang="it-IT" sz="2000" dirty="0" smtClean="0"/>
              <a:t> and </a:t>
            </a:r>
            <a:r>
              <a:rPr lang="it-IT" sz="2000" dirty="0" err="1" smtClean="0"/>
              <a:t>services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17.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are </a:t>
            </a:r>
            <a:r>
              <a:rPr lang="it-IT" sz="2000" dirty="0" err="1" smtClean="0"/>
              <a:t>expensive</a:t>
            </a:r>
            <a:r>
              <a:rPr lang="it-IT" sz="2000" dirty="0" smtClean="0"/>
              <a:t>, </a:t>
            </a:r>
            <a:r>
              <a:rPr lang="it-IT" sz="2000" dirty="0" err="1" smtClean="0"/>
              <a:t>but</a:t>
            </a:r>
            <a:r>
              <a:rPr lang="it-IT" sz="2000" dirty="0" smtClean="0"/>
              <a:t> </a:t>
            </a:r>
            <a:r>
              <a:rPr lang="it-IT" sz="2000" dirty="0" err="1" smtClean="0"/>
              <a:t>they</a:t>
            </a:r>
            <a:r>
              <a:rPr lang="it-IT" sz="2000" dirty="0" smtClean="0"/>
              <a:t> </a:t>
            </a:r>
            <a:r>
              <a:rPr lang="it-IT" sz="2000" dirty="0" err="1" smtClean="0"/>
              <a:t>also</a:t>
            </a:r>
            <a:r>
              <a:rPr lang="it-IT" sz="2000" dirty="0" smtClean="0"/>
              <a:t> </a:t>
            </a:r>
            <a:r>
              <a:rPr lang="it-IT" sz="2000" dirty="0" err="1" smtClean="0"/>
              <a:t>have</a:t>
            </a:r>
            <a:r>
              <a:rPr lang="it-IT" sz="2000" dirty="0" smtClean="0"/>
              <a:t> positive </a:t>
            </a:r>
            <a:r>
              <a:rPr lang="it-IT" sz="2000" dirty="0" err="1" smtClean="0"/>
              <a:t>economic</a:t>
            </a:r>
            <a:r>
              <a:rPr lang="it-IT" sz="2000" dirty="0" smtClean="0"/>
              <a:t> </a:t>
            </a:r>
            <a:r>
              <a:rPr lang="it-IT" sz="2000" dirty="0" err="1" smtClean="0"/>
              <a:t>effects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18.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follow</a:t>
            </a:r>
            <a:r>
              <a:rPr lang="it-IT" sz="2000" dirty="0" smtClean="0"/>
              <a:t> </a:t>
            </a:r>
            <a:r>
              <a:rPr lang="it-IT" sz="2000" dirty="0" err="1" smtClean="0"/>
              <a:t>flexible</a:t>
            </a:r>
            <a:r>
              <a:rPr lang="it-IT" sz="2000" dirty="0" smtClean="0"/>
              <a:t> </a:t>
            </a:r>
            <a:r>
              <a:rPr lang="it-IT" sz="2000" dirty="0" err="1" smtClean="0"/>
              <a:t>models</a:t>
            </a:r>
            <a:r>
              <a:rPr lang="it-IT" sz="2000" dirty="0" smtClean="0"/>
              <a:t> </a:t>
            </a:r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                   25 </a:t>
            </a:r>
            <a:r>
              <a:rPr lang="it-IT" dirty="0" err="1" smtClean="0"/>
              <a:t>theses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            (</a:t>
            </a:r>
            <a:r>
              <a:rPr lang="it-IT" dirty="0" err="1" smtClean="0"/>
              <a:t>hypertextual</a:t>
            </a:r>
            <a:r>
              <a:rPr lang="it-IT" dirty="0" smtClean="0"/>
              <a:t>) </a:t>
            </a:r>
            <a:r>
              <a:rPr lang="it-IT" dirty="0" err="1" smtClean="0"/>
              <a:t>libraries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724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19. </a:t>
            </a:r>
            <a:r>
              <a:rPr lang="it-IT" sz="2000" dirty="0" err="1" smtClean="0"/>
              <a:t>Library</a:t>
            </a:r>
            <a:r>
              <a:rPr lang="it-IT" sz="2000" dirty="0" smtClean="0"/>
              <a:t> </a:t>
            </a:r>
            <a:r>
              <a:rPr lang="it-IT" sz="2000" dirty="0" err="1" smtClean="0"/>
              <a:t>collections</a:t>
            </a:r>
            <a:r>
              <a:rPr lang="it-IT" sz="2000" dirty="0" smtClean="0"/>
              <a:t> and </a:t>
            </a:r>
            <a:r>
              <a:rPr lang="it-IT" sz="2000" dirty="0" err="1" smtClean="0"/>
              <a:t>services</a:t>
            </a:r>
            <a:r>
              <a:rPr lang="it-IT" sz="2000" dirty="0" smtClean="0"/>
              <a:t> can </a:t>
            </a:r>
            <a:r>
              <a:rPr lang="it-IT" sz="2000" dirty="0" err="1" smtClean="0"/>
              <a:t>be</a:t>
            </a:r>
            <a:r>
              <a:rPr lang="it-IT" sz="2000" dirty="0" smtClean="0"/>
              <a:t> </a:t>
            </a:r>
            <a:r>
              <a:rPr lang="it-IT" sz="2000" dirty="0" err="1" smtClean="0"/>
              <a:t>heterogeneous</a:t>
            </a:r>
            <a:r>
              <a:rPr lang="it-IT" sz="2000" dirty="0" smtClean="0"/>
              <a:t>, </a:t>
            </a:r>
            <a:r>
              <a:rPr lang="it-IT" sz="2000" dirty="0" err="1" smtClean="0"/>
              <a:t>but</a:t>
            </a:r>
            <a:r>
              <a:rPr lang="it-IT" sz="2000" dirty="0" smtClean="0"/>
              <a:t> </a:t>
            </a:r>
            <a:r>
              <a:rPr lang="it-IT" sz="2000" dirty="0" err="1" smtClean="0"/>
              <a:t>they</a:t>
            </a:r>
            <a:r>
              <a:rPr lang="it-IT" sz="2000" dirty="0" smtClean="0"/>
              <a:t> are </a:t>
            </a:r>
            <a:r>
              <a:rPr lang="it-IT" sz="2000" dirty="0" err="1" smtClean="0"/>
              <a:t>integrated</a:t>
            </a:r>
            <a:r>
              <a:rPr lang="it-IT" sz="2000" dirty="0" smtClean="0"/>
              <a:t> and </a:t>
            </a:r>
            <a:r>
              <a:rPr lang="it-IT" sz="2000" dirty="0" err="1" smtClean="0"/>
              <a:t>made</a:t>
            </a:r>
            <a:r>
              <a:rPr lang="it-IT" sz="2000" dirty="0" smtClean="0"/>
              <a:t> </a:t>
            </a:r>
            <a:r>
              <a:rPr lang="it-IT" sz="2000" dirty="0" err="1" smtClean="0"/>
              <a:t>homogeneous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 smtClean="0"/>
              <a:t> the </a:t>
            </a:r>
            <a:r>
              <a:rPr lang="it-IT" sz="2000" dirty="0" err="1" smtClean="0"/>
              <a:t>same</a:t>
            </a:r>
            <a:r>
              <a:rPr lang="it-IT" sz="2000" dirty="0" smtClean="0"/>
              <a:t> </a:t>
            </a:r>
            <a:r>
              <a:rPr lang="it-IT" sz="2000" dirty="0" err="1" smtClean="0"/>
              <a:t>libraries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20. </a:t>
            </a:r>
            <a:r>
              <a:rPr lang="it-IT" sz="2000" dirty="0" err="1" smtClean="0"/>
              <a:t>Further</a:t>
            </a:r>
            <a:r>
              <a:rPr lang="it-IT" sz="2000" dirty="0" smtClean="0"/>
              <a:t> </a:t>
            </a:r>
            <a:r>
              <a:rPr lang="it-IT" sz="2000" dirty="0" err="1" smtClean="0"/>
              <a:t>levels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integration</a:t>
            </a:r>
            <a:r>
              <a:rPr lang="it-IT" sz="2000" dirty="0" smtClean="0"/>
              <a:t> and </a:t>
            </a:r>
            <a:r>
              <a:rPr lang="it-IT" sz="2000" dirty="0" err="1" smtClean="0"/>
              <a:t>homogenization</a:t>
            </a:r>
            <a:r>
              <a:rPr lang="it-IT" sz="2000" dirty="0" smtClean="0"/>
              <a:t> can </a:t>
            </a:r>
            <a:r>
              <a:rPr lang="it-IT" sz="2000" dirty="0" err="1" smtClean="0"/>
              <a:t>be</a:t>
            </a:r>
            <a:r>
              <a:rPr lang="it-IT" sz="2000" dirty="0" smtClean="0"/>
              <a:t> </a:t>
            </a:r>
            <a:r>
              <a:rPr lang="it-IT" sz="2000" dirty="0" err="1" smtClean="0"/>
              <a:t>developed</a:t>
            </a:r>
            <a:r>
              <a:rPr lang="it-IT" sz="2000" dirty="0" smtClean="0"/>
              <a:t> at a </a:t>
            </a:r>
            <a:r>
              <a:rPr lang="it-IT" sz="2000" dirty="0" err="1" smtClean="0"/>
              <a:t>territorial</a:t>
            </a:r>
            <a:r>
              <a:rPr lang="it-IT" sz="2000" dirty="0" smtClean="0"/>
              <a:t>, </a:t>
            </a:r>
            <a:r>
              <a:rPr lang="it-IT" sz="2000" dirty="0" err="1" smtClean="0"/>
              <a:t>disciplinary</a:t>
            </a:r>
            <a:r>
              <a:rPr lang="it-IT" sz="2000" dirty="0" smtClean="0"/>
              <a:t>, or </a:t>
            </a:r>
            <a:r>
              <a:rPr lang="it-IT" sz="2000" dirty="0" err="1" smtClean="0"/>
              <a:t>institutional</a:t>
            </a:r>
            <a:r>
              <a:rPr lang="it-IT" sz="2000" dirty="0" smtClean="0"/>
              <a:t> </a:t>
            </a:r>
            <a:r>
              <a:rPr lang="it-IT" sz="2000" dirty="0" err="1" smtClean="0"/>
              <a:t>level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21.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need</a:t>
            </a:r>
            <a:r>
              <a:rPr lang="it-IT" sz="2000" dirty="0" smtClean="0"/>
              <a:t> </a:t>
            </a:r>
            <a:r>
              <a:rPr lang="it-IT" sz="2000" dirty="0" err="1" smtClean="0"/>
              <a:t>librarians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22. The </a:t>
            </a:r>
            <a:r>
              <a:rPr lang="it-IT" sz="2000" dirty="0" err="1" smtClean="0"/>
              <a:t>universe</a:t>
            </a:r>
            <a:r>
              <a:rPr lang="it-IT" sz="2000" dirty="0" smtClean="0"/>
              <a:t> and the </a:t>
            </a:r>
            <a:r>
              <a:rPr lang="it-IT" sz="2000" dirty="0" err="1" smtClean="0"/>
              <a:t>docuverse</a:t>
            </a:r>
            <a:r>
              <a:rPr lang="it-IT" sz="2000" dirty="0" smtClean="0"/>
              <a:t> coincide, </a:t>
            </a:r>
            <a:r>
              <a:rPr lang="it-IT" sz="2000" dirty="0" err="1" smtClean="0"/>
              <a:t>but</a:t>
            </a:r>
            <a:r>
              <a:rPr lang="it-IT" sz="2000" dirty="0" smtClean="0"/>
              <a:t> </a:t>
            </a:r>
            <a:r>
              <a:rPr lang="it-IT" sz="2000" dirty="0" err="1" smtClean="0"/>
              <a:t>only</a:t>
            </a:r>
            <a:r>
              <a:rPr lang="it-IT" sz="2000" dirty="0" smtClean="0"/>
              <a:t> in </a:t>
            </a:r>
            <a:r>
              <a:rPr lang="it-IT" sz="2000" dirty="0" err="1" smtClean="0"/>
              <a:t>one</a:t>
            </a:r>
            <a:r>
              <a:rPr lang="it-IT" sz="2000" dirty="0" smtClean="0"/>
              <a:t> </a:t>
            </a:r>
            <a:r>
              <a:rPr lang="it-IT" sz="2000" dirty="0" err="1" smtClean="0"/>
              <a:t>facet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23. </a:t>
            </a:r>
            <a:r>
              <a:rPr lang="it-IT" sz="2000" dirty="0" err="1" smtClean="0"/>
              <a:t>Every</a:t>
            </a:r>
            <a:r>
              <a:rPr lang="it-IT" sz="2000" dirty="0" smtClean="0"/>
              <a:t> text </a:t>
            </a:r>
            <a:r>
              <a:rPr lang="it-IT" sz="2000" dirty="0" err="1" smtClean="0"/>
              <a:t>is</a:t>
            </a:r>
            <a:r>
              <a:rPr lang="it-IT" sz="2000" dirty="0" smtClean="0"/>
              <a:t> a </a:t>
            </a:r>
            <a:r>
              <a:rPr lang="it-IT" sz="2000" dirty="0" err="1" smtClean="0"/>
              <a:t>hypertext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24. </a:t>
            </a:r>
            <a:r>
              <a:rPr lang="it-IT" sz="2000" dirty="0" err="1" smtClean="0"/>
              <a:t>Digital</a:t>
            </a:r>
            <a:r>
              <a:rPr lang="it-IT" sz="2000" dirty="0" smtClean="0"/>
              <a:t>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will</a:t>
            </a:r>
            <a:r>
              <a:rPr lang="it-IT" sz="2000" dirty="0" smtClean="0"/>
              <a:t> put </a:t>
            </a:r>
            <a:r>
              <a:rPr lang="it-IT" sz="2000" dirty="0" err="1" smtClean="0"/>
              <a:t>themselves</a:t>
            </a:r>
            <a:r>
              <a:rPr lang="it-IT" sz="2000" dirty="0" smtClean="0"/>
              <a:t> at the </a:t>
            </a:r>
            <a:r>
              <a:rPr lang="it-IT" sz="2000" dirty="0" err="1" smtClean="0"/>
              <a:t>centre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a </a:t>
            </a:r>
            <a:r>
              <a:rPr lang="it-IT" sz="2000" dirty="0" err="1" smtClean="0"/>
              <a:t>scientific</a:t>
            </a:r>
            <a:r>
              <a:rPr lang="it-IT" sz="2000" dirty="0" smtClean="0"/>
              <a:t> </a:t>
            </a:r>
            <a:r>
              <a:rPr lang="it-IT" sz="2000" dirty="0" err="1" smtClean="0"/>
              <a:t>document</a:t>
            </a:r>
            <a:r>
              <a:rPr lang="it-IT" sz="2000" dirty="0" smtClean="0"/>
              <a:t> </a:t>
            </a:r>
            <a:r>
              <a:rPr lang="it-IT" sz="2000" dirty="0" err="1" smtClean="0"/>
              <a:t>triangle</a:t>
            </a:r>
            <a:r>
              <a:rPr lang="it-IT" sz="2000" dirty="0" smtClean="0"/>
              <a:t> </a:t>
            </a:r>
            <a:r>
              <a:rPr lang="it-IT" sz="2000" dirty="0" err="1" smtClean="0"/>
              <a:t>consisting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open </a:t>
            </a:r>
            <a:r>
              <a:rPr lang="it-IT" sz="2000" dirty="0" err="1" smtClean="0"/>
              <a:t>archives</a:t>
            </a:r>
            <a:r>
              <a:rPr lang="it-IT" sz="2000" dirty="0" smtClean="0"/>
              <a:t>, </a:t>
            </a:r>
            <a:r>
              <a:rPr lang="it-IT" sz="2000" dirty="0" err="1" smtClean="0"/>
              <a:t>e-journals</a:t>
            </a:r>
            <a:r>
              <a:rPr lang="it-IT" sz="2000" dirty="0" smtClean="0"/>
              <a:t>, and </a:t>
            </a:r>
            <a:r>
              <a:rPr lang="it-IT" sz="2000" dirty="0" err="1" smtClean="0"/>
              <a:t>digital</a:t>
            </a:r>
            <a:r>
              <a:rPr lang="it-IT" sz="2000" dirty="0" smtClean="0"/>
              <a:t> </a:t>
            </a:r>
            <a:r>
              <a:rPr lang="it-IT" sz="2000" dirty="0" err="1" smtClean="0"/>
              <a:t>bibliographies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25. </a:t>
            </a:r>
            <a:r>
              <a:rPr lang="it-IT" sz="2000" dirty="0" err="1" smtClean="0"/>
              <a:t>If</a:t>
            </a:r>
            <a:r>
              <a:rPr lang="it-IT" sz="2000" dirty="0" smtClean="0"/>
              <a:t> </a:t>
            </a:r>
            <a:r>
              <a:rPr lang="it-IT" sz="2000" dirty="0" err="1" smtClean="0"/>
              <a:t>there</a:t>
            </a:r>
            <a:r>
              <a:rPr lang="it-IT" sz="2000" dirty="0" smtClean="0"/>
              <a:t> </a:t>
            </a:r>
            <a:r>
              <a:rPr lang="it-IT" sz="2000" dirty="0" err="1" smtClean="0"/>
              <a:t>were</a:t>
            </a:r>
            <a:r>
              <a:rPr lang="it-IT" sz="2000" dirty="0" smtClean="0"/>
              <a:t> </a:t>
            </a:r>
            <a:r>
              <a:rPr lang="it-IT" sz="2000" dirty="0" err="1" smtClean="0"/>
              <a:t>enough</a:t>
            </a:r>
            <a:r>
              <a:rPr lang="it-IT" sz="2000" dirty="0" smtClean="0"/>
              <a:t> </a:t>
            </a:r>
            <a:r>
              <a:rPr lang="it-IT" sz="2000" dirty="0" err="1" smtClean="0"/>
              <a:t>resources</a:t>
            </a:r>
            <a:r>
              <a:rPr lang="it-IT" sz="2000" dirty="0" smtClean="0"/>
              <a:t>, </a:t>
            </a:r>
            <a:r>
              <a:rPr lang="it-IT" sz="2000" dirty="0" err="1" smtClean="0"/>
              <a:t>libraries</a:t>
            </a:r>
            <a:r>
              <a:rPr lang="it-IT" sz="2000" dirty="0" smtClean="0"/>
              <a:t> </a:t>
            </a:r>
            <a:r>
              <a:rPr lang="it-IT" sz="2000" dirty="0" err="1" smtClean="0"/>
              <a:t>could</a:t>
            </a:r>
            <a:r>
              <a:rPr lang="it-IT" sz="2000" dirty="0" smtClean="0"/>
              <a:t> </a:t>
            </a:r>
            <a:r>
              <a:rPr lang="it-IT" sz="2000" dirty="0" err="1" smtClean="0"/>
              <a:t>deliver</a:t>
            </a:r>
            <a:r>
              <a:rPr lang="it-IT" sz="2000" dirty="0" smtClean="0"/>
              <a:t> </a:t>
            </a:r>
            <a:r>
              <a:rPr lang="it-IT" sz="2000" dirty="0" err="1" smtClean="0"/>
              <a:t>services</a:t>
            </a:r>
            <a:r>
              <a:rPr lang="it-IT" sz="2000" dirty="0" smtClean="0"/>
              <a:t> </a:t>
            </a:r>
            <a:r>
              <a:rPr lang="it-IT" sz="2000" dirty="0" err="1" smtClean="0"/>
              <a:t>related</a:t>
            </a:r>
            <a:r>
              <a:rPr lang="it-IT" sz="2000" dirty="0" smtClean="0"/>
              <a:t> </a:t>
            </a:r>
            <a:r>
              <a:rPr lang="it-IT" sz="2000" dirty="0" err="1" smtClean="0"/>
              <a:t>not</a:t>
            </a:r>
            <a:r>
              <a:rPr lang="it-IT" sz="2000" dirty="0" smtClean="0"/>
              <a:t> </a:t>
            </a:r>
            <a:r>
              <a:rPr lang="it-IT" sz="2000" dirty="0" err="1" smtClean="0"/>
              <a:t>only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reading</a:t>
            </a:r>
            <a:r>
              <a:rPr lang="it-IT" sz="2000" dirty="0" smtClean="0"/>
              <a:t> </a:t>
            </a:r>
            <a:r>
              <a:rPr lang="it-IT" sz="2000" dirty="0" err="1" smtClean="0"/>
              <a:t>but</a:t>
            </a:r>
            <a:r>
              <a:rPr lang="it-IT" sz="2000" dirty="0" smtClean="0"/>
              <a:t> </a:t>
            </a:r>
            <a:r>
              <a:rPr lang="it-IT" sz="2000" dirty="0" err="1" smtClean="0"/>
              <a:t>also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writing</a:t>
            </a:r>
            <a:endParaRPr lang="it-IT" sz="2000" dirty="0" smtClean="0"/>
          </a:p>
          <a:p>
            <a:endParaRPr lang="it-IT" sz="2000" b="1" dirty="0" smtClean="0"/>
          </a:p>
          <a:p>
            <a:endParaRPr lang="it-IT" sz="2000" b="1" dirty="0" smtClean="0"/>
          </a:p>
          <a:p>
            <a:endParaRPr lang="it-IT" sz="2000" b="1" dirty="0" smtClean="0"/>
          </a:p>
          <a:p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    Riccardo Ridi - The (</a:t>
            </a:r>
            <a:r>
              <a:rPr lang="it-IT" sz="2800" dirty="0" err="1" smtClean="0"/>
              <a:t>digital</a:t>
            </a:r>
            <a:r>
              <a:rPr lang="it-IT" sz="2800" dirty="0" smtClean="0"/>
              <a:t>) </a:t>
            </a:r>
            <a:r>
              <a:rPr lang="it-IT" sz="2800" dirty="0" err="1" smtClean="0"/>
              <a:t>library</a:t>
            </a:r>
            <a:r>
              <a:rPr lang="it-IT" sz="2800" dirty="0" smtClean="0"/>
              <a:t> </a:t>
            </a:r>
            <a:r>
              <a:rPr lang="it-IT" sz="2800" dirty="0" err="1" smtClean="0"/>
              <a:t>as</a:t>
            </a:r>
            <a:r>
              <a:rPr lang="it-IT" sz="2800" dirty="0" smtClean="0"/>
              <a:t> </a:t>
            </a:r>
            <a:r>
              <a:rPr lang="it-IT" sz="2800" dirty="0" err="1" smtClean="0"/>
              <a:t>hypertext</a:t>
            </a:r>
            <a:r>
              <a:rPr lang="it-IT" sz="2800" dirty="0" smtClean="0"/>
              <a:t>  </a:t>
            </a:r>
            <a:br>
              <a:rPr lang="it-IT" sz="2800" dirty="0" smtClean="0"/>
            </a:br>
            <a:r>
              <a:rPr lang="it-IT" sz="2800" dirty="0" smtClean="0"/>
              <a:t>                         Firenze - 21 Settembre 2012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6000" dirty="0" smtClean="0"/>
              <a:t>           THANK  YOU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2"/>
              </a:rPr>
              <a:t>ridi@unive.it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3"/>
              </a:rPr>
              <a:t>http://lettere2.unive.it/ridi</a:t>
            </a: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4"/>
              </a:rPr>
              <a:t>http://www.burioni.it/forum/ridi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1</a:t>
            </a:r>
            <a:r>
              <a:rPr lang="it-IT" dirty="0" smtClean="0"/>
              <a:t>: </a:t>
            </a:r>
            <a:r>
              <a:rPr lang="it-IT" dirty="0" err="1" smtClean="0"/>
              <a:t>multilinearity</a:t>
            </a:r>
            <a:endParaRPr lang="it-IT" dirty="0"/>
          </a:p>
        </p:txBody>
      </p:sp>
      <p:pic>
        <p:nvPicPr>
          <p:cNvPr id="5" name="Segnaposto contenuto 4" descr="figura01.gif"/>
          <p:cNvPicPr>
            <a:picLocks noGrp="1" noChangeAspect="1"/>
          </p:cNvPicPr>
          <p:nvPr>
            <p:ph idx="1"/>
          </p:nvPr>
        </p:nvPicPr>
        <p:blipFill>
          <a:blip r:embed="rId2"/>
          <a:srcRect t="-1101" b="-1101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2</a:t>
            </a:r>
            <a:r>
              <a:rPr lang="it-IT" dirty="0" smtClean="0"/>
              <a:t>: </a:t>
            </a:r>
            <a:r>
              <a:rPr lang="it-IT" dirty="0" err="1" smtClean="0"/>
              <a:t>granularity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granularity is the characteristic of the documents that can be decomposed in smaller parts, which still have a sense and which can be </a:t>
            </a:r>
            <a:r>
              <a:rPr lang="en-GB" smtClean="0"/>
              <a:t>used independently</a:t>
            </a:r>
            <a:r>
              <a:rPr lang="it-IT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3</a:t>
            </a:r>
            <a:r>
              <a:rPr lang="it-IT" dirty="0" smtClean="0"/>
              <a:t>: </a:t>
            </a:r>
            <a:r>
              <a:rPr lang="it-IT" dirty="0" err="1" smtClean="0"/>
              <a:t>integrability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integrability</a:t>
            </a:r>
            <a:r>
              <a:rPr lang="en-GB" dirty="0" smtClean="0"/>
              <a:t> is the characteristic according to which, following the links of a hypertext, one can arrive anywhere, proceeding to the infinite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4</a:t>
            </a:r>
            <a:r>
              <a:rPr lang="it-IT" dirty="0" smtClean="0"/>
              <a:t>: </a:t>
            </a:r>
            <a:r>
              <a:rPr lang="it-IT" dirty="0" err="1" smtClean="0"/>
              <a:t>interactivity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interactivity is the possibility, for the reader, of intervening creatively in the document, adding material (that is nodes) or drawing new paths (that is links)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5</a:t>
            </a:r>
            <a:r>
              <a:rPr lang="it-IT" dirty="0" smtClean="0"/>
              <a:t>: </a:t>
            </a:r>
            <a:r>
              <a:rPr lang="it-IT" dirty="0" err="1" smtClean="0"/>
              <a:t>multimediality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multimediality</a:t>
            </a:r>
            <a:r>
              <a:rPr lang="en-GB" dirty="0" smtClean="0"/>
              <a:t> can be a characteristic only of nodes (texts, images, sounds</a:t>
            </a:r>
            <a:r>
              <a:rPr lang="it-IT" dirty="0" err="1" smtClean="0"/>
              <a:t>…</a:t>
            </a:r>
            <a:r>
              <a:rPr lang="en-GB" dirty="0" smtClean="0"/>
              <a:t>) or also of the structure of the links (schemes, diagrams</a:t>
            </a:r>
            <a:r>
              <a:rPr lang="it-IT" dirty="0" err="1" smtClean="0"/>
              <a:t>…</a:t>
            </a:r>
            <a:r>
              <a:rPr lang="it-IT" dirty="0" smtClean="0"/>
              <a:t>)</a:t>
            </a:r>
          </a:p>
          <a:p>
            <a:pPr>
              <a:buNone/>
            </a:pPr>
            <a:endParaRPr lang="it-IT" dirty="0" smtClean="0"/>
          </a:p>
          <a:p>
            <a:r>
              <a:rPr lang="en-GB" dirty="0" smtClean="0"/>
              <a:t>in this second case, some prefer to use the term "</a:t>
            </a:r>
            <a:r>
              <a:rPr lang="en-GB" dirty="0" err="1" smtClean="0"/>
              <a:t>hypermediality</a:t>
            </a:r>
            <a:r>
              <a:rPr lang="en-GB" dirty="0" smtClean="0"/>
              <a:t>”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texts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hypertexts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internal cross-references in encyclopaedias</a:t>
            </a:r>
          </a:p>
          <a:p>
            <a:endParaRPr lang="it-IT" dirty="0" smtClean="0"/>
          </a:p>
          <a:p>
            <a:r>
              <a:rPr lang="en-GB" dirty="0" smtClean="0"/>
              <a:t>citations and bibliographic </a:t>
            </a:r>
          </a:p>
          <a:p>
            <a:pPr>
              <a:buNone/>
            </a:pPr>
            <a:r>
              <a:rPr lang="en-GB" dirty="0" smtClean="0"/>
              <a:t>    references in academic papers </a:t>
            </a:r>
          </a:p>
          <a:p>
            <a:pPr>
              <a:buNone/>
            </a:pPr>
            <a:endParaRPr lang="it-IT" dirty="0" smtClean="0"/>
          </a:p>
          <a:p>
            <a:r>
              <a:rPr lang="en-GB" dirty="0" smtClean="0"/>
              <a:t>indexes and tables of contents </a:t>
            </a:r>
          </a:p>
          <a:p>
            <a:pPr>
              <a:buNone/>
            </a:pPr>
            <a:r>
              <a:rPr lang="en-GB" dirty="0" smtClean="0"/>
              <a:t>    in printed books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it-IT" dirty="0" smtClean="0"/>
          </a:p>
          <a:p>
            <a:r>
              <a:rPr lang="en-GB" dirty="0" smtClean="0"/>
              <a:t>catalogues and bibliographies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o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Modulo.thmx</Template>
  <TotalTime>348</TotalTime>
  <Words>1382</Words>
  <Application>Microsoft PowerPoint per Mac</Application>
  <PresentationFormat>Presentazione su schermo (4:3)</PresentationFormat>
  <Paragraphs>227</Paragraphs>
  <Slides>32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Modulo</vt:lpstr>
      <vt:lpstr>      THE  (DIGITAL)  LIBRARY                 AS  HYPERTEXT</vt:lpstr>
      <vt:lpstr>abstract</vt:lpstr>
      <vt:lpstr>the 5 components  of hypertextuality</vt:lpstr>
      <vt:lpstr>1: multilinearity</vt:lpstr>
      <vt:lpstr>2: granularity</vt:lpstr>
      <vt:lpstr>3: integrability</vt:lpstr>
      <vt:lpstr>4: interactivity</vt:lpstr>
      <vt:lpstr>5: multimediality</vt:lpstr>
      <vt:lpstr>not only texts can be hypertexts</vt:lpstr>
      <vt:lpstr>libraries deal with...</vt:lpstr>
      <vt:lpstr>libraries are…</vt:lpstr>
      <vt:lpstr>1: libraries are granular…</vt:lpstr>
      <vt:lpstr>2: libraries are multilinear…</vt:lpstr>
      <vt:lpstr>3a: libraries are multimedia…</vt:lpstr>
      <vt:lpstr>3b: libraries are hypermedia…</vt:lpstr>
      <vt:lpstr>4: libraries are integrable…</vt:lpstr>
      <vt:lpstr>5: libraries are interactive…</vt:lpstr>
      <vt:lpstr>libraries are hypertextual  because they are…</vt:lpstr>
      <vt:lpstr>digital libraries are more hypertextual because …</vt:lpstr>
      <vt:lpstr>libraries are hypertexts…</vt:lpstr>
      <vt:lpstr>library as network whose…</vt:lpstr>
      <vt:lpstr>Ranganathan’s 5 laws (1931):</vt:lpstr>
      <vt:lpstr>The 5 laws of the  hypertextual library (2007):</vt:lpstr>
      <vt:lpstr>1) Nodes are for reading,       passing through and writing</vt:lpstr>
      <vt:lpstr>2) Every user his/her path</vt:lpstr>
      <vt:lpstr>3) Every path its user</vt:lpstr>
      <vt:lpstr>4) Create more direct links</vt:lpstr>
      <vt:lpstr>5) The library is a growing hypertext</vt:lpstr>
      <vt:lpstr>                    25 theses about              (hypertextual) libraries</vt:lpstr>
      <vt:lpstr>                    25 theses about              (hypertextual) libraries</vt:lpstr>
      <vt:lpstr>                    25 theses about              (hypertextual) libraries</vt:lpstr>
      <vt:lpstr>    Riccardo Ridi - The (digital) library as hypertext                            Firenze - 21 Settembre 2012</vt:lpstr>
    </vt:vector>
  </TitlesOfParts>
  <Company>Università Ca' Foscari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Ridi</dc:creator>
  <cp:keywords/>
  <cp:lastModifiedBy>Riccardo Ridi</cp:lastModifiedBy>
  <cp:revision>123</cp:revision>
  <dcterms:created xsi:type="dcterms:W3CDTF">2012-09-12T07:48:11Z</dcterms:created>
  <dcterms:modified xsi:type="dcterms:W3CDTF">2012-09-12T07:49:37Z</dcterms:modified>
</cp:coreProperties>
</file>